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25" r:id="rId2"/>
    <p:sldId id="428" r:id="rId3"/>
    <p:sldId id="293" r:id="rId4"/>
    <p:sldId id="376" r:id="rId5"/>
    <p:sldId id="377" r:id="rId6"/>
    <p:sldId id="378" r:id="rId7"/>
    <p:sldId id="380" r:id="rId8"/>
    <p:sldId id="381" r:id="rId9"/>
    <p:sldId id="382" r:id="rId10"/>
    <p:sldId id="383" r:id="rId11"/>
    <p:sldId id="410" r:id="rId12"/>
    <p:sldId id="387" r:id="rId13"/>
    <p:sldId id="389" r:id="rId14"/>
    <p:sldId id="392" r:id="rId15"/>
    <p:sldId id="390" r:id="rId16"/>
    <p:sldId id="391" r:id="rId17"/>
    <p:sldId id="407" r:id="rId18"/>
    <p:sldId id="412" r:id="rId19"/>
    <p:sldId id="414" r:id="rId20"/>
    <p:sldId id="321" r:id="rId21"/>
    <p:sldId id="394" r:id="rId22"/>
    <p:sldId id="415" r:id="rId23"/>
    <p:sldId id="416" r:id="rId24"/>
    <p:sldId id="355" r:id="rId25"/>
    <p:sldId id="317" r:id="rId26"/>
    <p:sldId id="348" r:id="rId27"/>
    <p:sldId id="309" r:id="rId28"/>
    <p:sldId id="310" r:id="rId29"/>
    <p:sldId id="311" r:id="rId30"/>
    <p:sldId id="312" r:id="rId31"/>
    <p:sldId id="313" r:id="rId32"/>
    <p:sldId id="330" r:id="rId33"/>
    <p:sldId id="316" r:id="rId34"/>
    <p:sldId id="318" r:id="rId35"/>
    <p:sldId id="324" r:id="rId36"/>
    <p:sldId id="326" r:id="rId37"/>
    <p:sldId id="327" r:id="rId38"/>
    <p:sldId id="328" r:id="rId39"/>
    <p:sldId id="423" r:id="rId40"/>
    <p:sldId id="42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07"/>
    <p:restoredTop sz="94674"/>
  </p:normalViewPr>
  <p:slideViewPr>
    <p:cSldViewPr>
      <p:cViewPr varScale="1">
        <p:scale>
          <a:sx n="108" d="100"/>
          <a:sy n="108" d="100"/>
        </p:scale>
        <p:origin x="-41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22F52-41FC-43C7-BCDC-1F6B44B82B5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78433-D0BE-4C38-BB3A-AB19F3FDB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9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0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First-cut</a:t>
            </a:r>
            <a:r>
              <a:rPr lang="en-US" baseline="0" dirty="0" smtClean="0"/>
              <a:t> results based on similarity query between query and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  <a:r>
              <a:rPr lang="en-US" baseline="0" dirty="0" smtClean="0"/>
              <a:t> selection requires good modeling of the type of similarity we want to capture.</a:t>
            </a:r>
          </a:p>
          <a:p>
            <a:r>
              <a:rPr lang="en-US" baseline="0" dirty="0" smtClean="0"/>
              <a:t>Sketching is to make the whole think scalable.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8433-D0BE-4C38-BB3A-AB19F3FDBB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90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8433-D0BE-4C38-BB3A-AB19F3FDBB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8433-D0BE-4C38-BB3A-AB19F3FDBB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8433-D0BE-4C38-BB3A-AB19F3FDBB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5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we try to estimate the sum from the individual inverse</a:t>
            </a:r>
            <a:r>
              <a:rPr lang="en-US" baseline="0" dirty="0" smtClean="0"/>
              <a:t> probability estimates.  We sometimes know the sum.  But minimizing that also </a:t>
            </a:r>
            <a:r>
              <a:rPr lang="en-US" baseline="0" dirty="0" err="1" smtClean="0"/>
              <a:t>minimizeds</a:t>
            </a:r>
            <a:r>
              <a:rPr lang="en-US" baseline="0" dirty="0" smtClean="0"/>
              <a:t> variance for “Average” subsets of certain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8433-D0BE-4C38-BB3A-AB19F3FDBB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34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proportion factor.  We truncate to 1, since these are </a:t>
            </a:r>
            <a:r>
              <a:rPr lang="en-US" dirty="0" err="1" smtClean="0"/>
              <a:t>probabilites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8433-D0BE-4C38-BB3A-AB19F3FDBB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1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c&gt;1  can</a:t>
            </a:r>
            <a:r>
              <a:rPr lang="en-US" baseline="0" dirty="0" smtClean="0"/>
              <a:t> solve, but it one </a:t>
            </a:r>
            <a:r>
              <a:rPr lang="en-US" baseline="0" dirty="0" err="1" smtClean="0"/>
              <a:t>p_i</a:t>
            </a:r>
            <a:r>
              <a:rPr lang="en-US" baseline="0" dirty="0" smtClean="0"/>
              <a:t>&gt;1, then round down.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8433-D0BE-4C38-BB3A-AB19F3FDB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7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each unique key we can consider a weight or “frequency” which is the sum of values of all elements with that key. When all values are “1” the weight is the number of elements with that key</a:t>
            </a:r>
          </a:p>
          <a:p>
            <a:endParaRPr lang="en-US" baseline="0" dirty="0"/>
          </a:p>
          <a:p>
            <a:r>
              <a:rPr lang="en-US" baseline="0" dirty="0"/>
              <a:t>We can aggregate this data to a table of key frequency pairs.  The number of entries is the number of distinct keys in the data. </a:t>
            </a:r>
          </a:p>
          <a:p>
            <a:endParaRPr lang="en-US" baseline="0" dirty="0"/>
          </a:p>
          <a:p>
            <a:r>
              <a:rPr lang="en-US" baseline="0" dirty="0"/>
              <a:t>We are interested in statistics of the aggregated data,  but  “</a:t>
            </a:r>
            <a:r>
              <a:rPr lang="en-US" baseline="0" dirty="0" err="1"/>
              <a:t>Aggreagation</a:t>
            </a:r>
            <a:r>
              <a:rPr lang="en-US" baseline="0" dirty="0"/>
              <a:t>” is costly:  We need to store and move around large tables.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CC028-14EB-B245-AC28-3C504B34DB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8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get</a:t>
            </a:r>
            <a:r>
              <a:rPr lang="en-US" baseline="0" dirty="0" smtClean="0"/>
              <a:t> frequencies in another pass.  Or can use more sophisticated estimators.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8433-D0BE-4C38-BB3A-AB19F3FDBB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57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689B-8BF2-E64D-BA38-D8D48E199193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DF30-B661-3144-B2A4-CE8DB75074CD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6166-9387-124A-9371-BF26B2452D4A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7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CBF2-F180-9D41-AC70-601F8D389C5F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7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78BD-63B9-884A-AAA0-640B0C15A008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2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1A0D-5590-1E4F-914B-AF2B2458D5DE}" type="datetime1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2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B2A2-5097-1348-95FC-16EC55A7BBE2}" type="datetime1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9609-1BE7-D241-BECB-B0E2637690FA}" type="datetime1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1D54-6C2C-434F-AF81-3E843FCD7B53}" type="datetime1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7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468E-FFAC-8941-9B6C-C69AD5FD552F}" type="datetime1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0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D7DA-0421-6A47-AFF0-1A6E8ED053B1}" type="datetime1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7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87389-89DA-AE40-BD1E-7BEC30EDEF86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Edith Cohen     Lecture3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2A772-9468-4D55-ACCB-FE381C55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8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74.png"/><Relationship Id="rId7" Type="http://schemas.openxmlformats.org/officeDocument/2006/relationships/image" Target="../media/image6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tiff"/><Relationship Id="rId3" Type="http://schemas.openxmlformats.org/officeDocument/2006/relationships/notesSlide" Target="../notesSlides/notesSlide7.xml"/><Relationship Id="rId17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3.png"/><Relationship Id="rId20" Type="http://schemas.openxmlformats.org/officeDocument/2006/relationships/image" Target="../media/image6.tiff"/><Relationship Id="rId1" Type="http://schemas.openxmlformats.org/officeDocument/2006/relationships/tags" Target="../tags/tag1.xml"/><Relationship Id="rId15" Type="http://schemas.openxmlformats.org/officeDocument/2006/relationships/image" Target="../media/image82.png"/><Relationship Id="rId19" Type="http://schemas.openxmlformats.org/officeDocument/2006/relationships/image" Target="../media/image7.tiff"/><Relationship Id="rId4" Type="http://schemas.openxmlformats.org/officeDocument/2006/relationships/image" Target="../media/image80.png"/><Relationship Id="rId1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00.png"/><Relationship Id="rId3" Type="http://schemas.openxmlformats.org/officeDocument/2006/relationships/image" Target="../media/image93.png"/><Relationship Id="rId7" Type="http://schemas.openxmlformats.org/officeDocument/2006/relationships/image" Target="../media/image10.tiff"/><Relationship Id="rId12" Type="http://schemas.openxmlformats.org/officeDocument/2006/relationships/image" Target="../media/image7.tif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13.tiff"/><Relationship Id="rId4" Type="http://schemas.openxmlformats.org/officeDocument/2006/relationships/image" Target="../media/image8.tiff"/><Relationship Id="rId9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10.tiff"/><Relationship Id="rId12" Type="http://schemas.openxmlformats.org/officeDocument/2006/relationships/image" Target="../media/image7.tif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13.tiff"/><Relationship Id="rId4" Type="http://schemas.openxmlformats.org/officeDocument/2006/relationships/image" Target="../media/image8.tiff"/><Relationship Id="rId9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1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4" Type="http://schemas.openxmlformats.org/officeDocument/2006/relationships/image" Target="../media/image2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5.png"/><Relationship Id="rId5" Type="http://schemas.openxmlformats.org/officeDocument/2006/relationships/image" Target="../media/image107.png"/><Relationship Id="rId10" Type="http://schemas.openxmlformats.org/officeDocument/2006/relationships/image" Target="../media/image114.png"/><Relationship Id="rId4" Type="http://schemas.openxmlformats.org/officeDocument/2006/relationships/image" Target="../media/image106.png"/><Relationship Id="rId9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5.png"/><Relationship Id="rId5" Type="http://schemas.openxmlformats.org/officeDocument/2006/relationships/image" Target="../media/image107.png"/><Relationship Id="rId10" Type="http://schemas.openxmlformats.org/officeDocument/2006/relationships/image" Target="../media/image114.png"/><Relationship Id="rId4" Type="http://schemas.openxmlformats.org/officeDocument/2006/relationships/image" Target="../media/image106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2.png"/><Relationship Id="rId9" Type="http://schemas.openxmlformats.org/officeDocument/2006/relationships/image" Target="../media/image2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1.png"/><Relationship Id="rId3" Type="http://schemas.openxmlformats.org/officeDocument/2006/relationships/image" Target="../media/image130.png"/><Relationship Id="rId7" Type="http://schemas.openxmlformats.org/officeDocument/2006/relationships/image" Target="../media/image461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471.png"/><Relationship Id="rId5" Type="http://schemas.openxmlformats.org/officeDocument/2006/relationships/image" Target="../media/image440.png"/><Relationship Id="rId15" Type="http://schemas.openxmlformats.org/officeDocument/2006/relationships/image" Target="../media/image491.png"/><Relationship Id="rId10" Type="http://schemas.openxmlformats.org/officeDocument/2006/relationships/image" Target="../media/image280.png"/><Relationship Id="rId4" Type="http://schemas.openxmlformats.org/officeDocument/2006/relationships/image" Target="../media/image330.png"/><Relationship Id="rId9" Type="http://schemas.openxmlformats.org/officeDocument/2006/relationships/image" Target="../media/image270.png"/><Relationship Id="rId14" Type="http://schemas.openxmlformats.org/officeDocument/2006/relationships/image" Target="../media/image4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31.png"/><Relationship Id="rId7" Type="http://schemas.openxmlformats.org/officeDocument/2006/relationships/image" Target="../media/image461.png"/><Relationship Id="rId12" Type="http://schemas.openxmlformats.org/officeDocument/2006/relationships/image" Target="../media/image5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132.png"/><Relationship Id="rId5" Type="http://schemas.openxmlformats.org/officeDocument/2006/relationships/image" Target="../media/image440.png"/><Relationship Id="rId10" Type="http://schemas.openxmlformats.org/officeDocument/2006/relationships/image" Target="../media/image280.png"/><Relationship Id="rId4" Type="http://schemas.openxmlformats.org/officeDocument/2006/relationships/image" Target="../media/image330.png"/><Relationship Id="rId9" Type="http://schemas.openxmlformats.org/officeDocument/2006/relationships/image" Target="../media/image2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541.png"/><Relationship Id="rId3" Type="http://schemas.openxmlformats.org/officeDocument/2006/relationships/image" Target="../media/image330.png"/><Relationship Id="rId7" Type="http://schemas.openxmlformats.org/officeDocument/2006/relationships/image" Target="../media/image260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11" Type="http://schemas.openxmlformats.org/officeDocument/2006/relationships/image" Target="../media/image520.png"/><Relationship Id="rId5" Type="http://schemas.openxmlformats.org/officeDocument/2006/relationships/image" Target="../media/image450.png"/><Relationship Id="rId10" Type="http://schemas.openxmlformats.org/officeDocument/2006/relationships/image" Target="../media/image512.png"/><Relationship Id="rId4" Type="http://schemas.openxmlformats.org/officeDocument/2006/relationships/image" Target="../media/image440.png"/><Relationship Id="rId9" Type="http://schemas.openxmlformats.org/officeDocument/2006/relationships/image" Target="../media/image280.png"/><Relationship Id="rId14" Type="http://schemas.openxmlformats.org/officeDocument/2006/relationships/image" Target="../media/image5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md.edu/~samir/498/vitter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.tif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1.png"/><Relationship Id="rId3" Type="http://schemas.openxmlformats.org/officeDocument/2006/relationships/image" Target="../media/image192.png"/><Relationship Id="rId7" Type="http://schemas.openxmlformats.org/officeDocument/2006/relationships/image" Target="../media/image28.png"/><Relationship Id="rId12" Type="http://schemas.openxmlformats.org/officeDocument/2006/relationships/image" Target="../media/image8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1.png"/><Relationship Id="rId5" Type="http://schemas.openxmlformats.org/officeDocument/2006/relationships/image" Target="../media/image21.png"/><Relationship Id="rId15" Type="http://schemas.openxmlformats.org/officeDocument/2006/relationships/image" Target="../media/image111.png"/><Relationship Id="rId10" Type="http://schemas.openxmlformats.org/officeDocument/2006/relationships/image" Target="../media/image61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Relationship Id="rId1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1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81.png"/><Relationship Id="rId17" Type="http://schemas.openxmlformats.org/officeDocument/2006/relationships/image" Target="../media/image33.png"/><Relationship Id="rId2" Type="http://schemas.openxmlformats.org/officeDocument/2006/relationships/image" Target="../media/image31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1.png"/><Relationship Id="rId5" Type="http://schemas.openxmlformats.org/officeDocument/2006/relationships/image" Target="../media/image21.png"/><Relationship Id="rId15" Type="http://schemas.openxmlformats.org/officeDocument/2006/relationships/image" Target="../media/image111.png"/><Relationship Id="rId10" Type="http://schemas.openxmlformats.org/officeDocument/2006/relationships/image" Target="../media/image61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Relationship Id="rId1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762001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Big Data Applied Algorithms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  <a:t>1</a:t>
            </a:fld>
            <a:endParaRPr lang="en-US"/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School of Computer Science &amp; Technology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Beijing Institute of Technology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10" name="图片 10">
            <a:extLst>
              <a:ext uri="{FF2B5EF4-FFF2-40B4-BE49-F238E27FC236}">
                <a16:creationId xmlns:a16="http://schemas.microsoft.com/office/drawing/2014/main" xmlns="" id="{98A44432-6253-154A-B0DB-BB0F3BDEC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964"/>
          <a:stretch/>
        </p:blipFill>
        <p:spPr bwMode="auto">
          <a:xfrm>
            <a:off x="228600" y="152400"/>
            <a:ext cx="810118" cy="78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4991100" y="4213225"/>
            <a:ext cx="2209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70C0"/>
                </a:solidFill>
              </a:rPr>
              <a:t>Rong-Hua Li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440006" y="2078850"/>
            <a:ext cx="5273887" cy="1023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smtClean="0"/>
              <a:t>Lecture 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75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3319"/>
            <a:ext cx="10972800" cy="6805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PPS: Estimation Quality of </a:t>
            </a:r>
            <a:r>
              <a:rPr lang="en-US" smtClean="0"/>
              <a:t>subset weight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7310" y="1088484"/>
                <a:ext cx="3124200" cy="1318530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PPS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U</a:t>
                </a:r>
                <a:r>
                  <a:rPr lang="en-US" sz="2400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/>
                      </a:rPr>
                      <m:t>min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/>
                      </a:rPr>
                      <m:t>{1,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endParaRPr lang="en-US" sz="24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310" y="1088484"/>
                <a:ext cx="3124200" cy="1318530"/>
              </a:xfrm>
              <a:blipFill rotWithShape="0">
                <a:blip r:embed="rId2"/>
                <a:stretch>
                  <a:fillRect l="-3125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63397" y="2199618"/>
                <a:ext cx="9606116" cy="22586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−1)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≤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2"/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&lt;1 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accent1"/>
                                  </a:solidFill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&lt;1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97" y="2199618"/>
                <a:ext cx="9606116" cy="2258641"/>
              </a:xfrm>
              <a:prstGeom prst="rect">
                <a:avLst/>
              </a:prstGeom>
              <a:blipFill rotWithShape="0">
                <a:blip r:embed="rId3"/>
                <a:stretch>
                  <a:fillRect b="-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587478" y="4613225"/>
                <a:ext cx="6268064" cy="1219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𝜇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</m:e>
                      </m:rad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𝜌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78" y="4613225"/>
                <a:ext cx="6268064" cy="12192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093296" y="5693077"/>
                <a:ext cx="6590266" cy="690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dirty="0" smtClean="0">
                              <a:latin typeface="Cambria Math" charset="0"/>
                            </a:rPr>
                            <m:t>≥</m:t>
                          </m:r>
                          <m:r>
                            <a:rPr lang="en-US" sz="2400" b="0" i="1" dirty="0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sz="2400" b="0" i="1" dirty="0" smtClean="0">
                              <a:latin typeface="Cambria Math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dirty="0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charset="0"/>
                                </a:rPr>
                                <m:t>𝜌</m:t>
                              </m:r>
                              <m:r>
                                <a:rPr lang="en-US" sz="2400" i="1" dirty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 dirty="0"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sz="2400" i="1" dirty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 dirty="0">
                                  <a:latin typeface="Cambria Math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1+</m:t>
                                  </m:r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296" y="5693077"/>
                <a:ext cx="6590266" cy="6901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11547" y="1508595"/>
                <a:ext cx="3948453" cy="730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Quality depends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𝜌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den>
                    </m:f>
                  </m:oMath>
                </a14:m>
                <a:endParaRPr lang="en-US" sz="24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547" y="1508595"/>
                <a:ext cx="3948453" cy="730456"/>
              </a:xfrm>
              <a:prstGeom prst="rect">
                <a:avLst/>
              </a:prstGeom>
              <a:blipFill rotWithShape="0">
                <a:blip r:embed="rId6"/>
                <a:stretch>
                  <a:fillRect l="-246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893767" y="1014890"/>
                <a:ext cx="5410200" cy="493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>
                    <a:solidFill>
                      <a:schemeClr val="tx2"/>
                    </a:solidFill>
                  </a:rPr>
                  <a:t>Expected Sample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e>
                    </m:d>
                    <m:r>
                      <a:rPr lang="en-US" sz="2400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tx2"/>
                            </a:solidFill>
                          </a:rPr>
                          <m:t> </m:t>
                        </m:r>
                      </m:e>
                    </m:nary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67" y="1014890"/>
                <a:ext cx="5410200" cy="493705"/>
              </a:xfrm>
              <a:prstGeom prst="rect">
                <a:avLst/>
              </a:prstGeom>
              <a:blipFill rotWithShape="0">
                <a:blip r:embed="rId7"/>
                <a:stretch>
                  <a:fillRect l="-1804" t="-117284" b="-17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893767" y="1646596"/>
                <a:ext cx="1175194" cy="487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67" y="1646596"/>
                <a:ext cx="1175194" cy="487762"/>
              </a:xfrm>
              <a:prstGeom prst="rect">
                <a:avLst/>
              </a:prstGeom>
              <a:blipFill rotWithShape="0">
                <a:blip r:embed="rId8"/>
                <a:stretch>
                  <a:fillRect t="-96250" r="-2073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8483" y="2455786"/>
            <a:ext cx="1411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Variance</a:t>
            </a:r>
            <a:r>
              <a:rPr lang="en-US" sz="2400" dirty="0"/>
              <a:t>: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3487" y="4964690"/>
            <a:ext cx="662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CV: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8483" y="5848043"/>
            <a:ext cx="3764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Chernoff</a:t>
            </a:r>
            <a:r>
              <a:rPr lang="en-US" sz="2400" dirty="0">
                <a:solidFill>
                  <a:schemeClr val="tx2"/>
                </a:solidFill>
              </a:rPr>
              <a:t> concentration e.g.: </a:t>
            </a:r>
            <a:endParaRPr lang="en-US" sz="2400" i="1" dirty="0">
              <a:solidFill>
                <a:schemeClr val="tx2"/>
              </a:solidFill>
              <a:latin typeface="Cambria Math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7" grpId="0"/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PPS scheme by proportion factor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0" y="1272271"/>
                <a:ext cx="9677400" cy="66604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PPS: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2"/>
                        </a:solidFill>
                        <a:latin typeface="Cambria Math" charset="0"/>
                      </a:rPr>
                      <m:t>e</m:t>
                    </m:r>
                    <m:r>
                      <a:rPr lang="en-US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))∝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 smtClean="0"/>
                  <a:t> . 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min</m:t>
                    </m:r>
                    <m: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{1,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272271"/>
                <a:ext cx="9677400" cy="666046"/>
              </a:xfrm>
              <a:blipFill rotWithShape="0">
                <a:blip r:embed="rId3"/>
                <a:stretch>
                  <a:fillRect l="-1512" t="-11009" b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48929" y="4033123"/>
                <a:ext cx="11048999" cy="978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/>
                  <a:t>The </a:t>
                </a:r>
                <a:r>
                  <a:rPr lang="en-US" sz="2400" i="1" dirty="0" smtClean="0"/>
                  <a:t>expected</a:t>
                </a:r>
                <a:r>
                  <a:rPr lang="en-US" sz="2400" dirty="0" smtClean="0"/>
                  <a:t> sample size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min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{1,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}</m:t>
                        </m:r>
                      </m:e>
                    </m:nary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1-1 relation    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9" y="4033123"/>
                <a:ext cx="11048999" cy="978627"/>
              </a:xfrm>
              <a:prstGeom prst="rect">
                <a:avLst/>
              </a:prstGeom>
              <a:blipFill rotWithShape="0">
                <a:blip r:embed="rId4"/>
                <a:stretch>
                  <a:fillRect l="-827" t="-58750" b="-3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983226" y="1938317"/>
                <a:ext cx="10980174" cy="202408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u="sng" dirty="0" smtClean="0"/>
                  <a:t>Sampling scheme with fixed  </a:t>
                </a:r>
                <a14:m>
                  <m:oMath xmlns:m="http://schemas.openxmlformats.org/officeDocument/2006/math">
                    <m:r>
                      <a:rPr lang="en-US" sz="2400" b="0" i="1" u="sng" smtClean="0">
                        <a:solidFill>
                          <a:schemeClr val="tx2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u="sng" dirty="0" smtClean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2"/>
                        </a:solidFill>
                        <a:latin typeface="Cambria Math" charset="0"/>
                      </a:rPr>
                      <m:t>S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⊥</m:t>
                    </m:r>
                  </m:oMath>
                </a14:m>
                <a:r>
                  <a:rPr lang="en-US" sz="2400" b="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b="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/* initialize sample*/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For each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e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/>
                      </a:rPr>
                      <m:t>h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/>
                      </a:rPr>
                      <m:t>)∼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/>
                      </a:rPr>
                      <m:t>𝑈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/>
                      </a:rPr>
                      <m:t>[0,1]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  </a:t>
                </a:r>
                <a:r>
                  <a:rPr lang="en-US" sz="2400" dirty="0" smtClean="0">
                    <a:solidFill>
                      <a:srgbClr val="8182C5"/>
                    </a:solidFill>
                  </a:rPr>
                  <a:t>/*assume elements have unique keys*/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</a:t>
                </a: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𝑤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∪{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26" y="1938317"/>
                <a:ext cx="10980174" cy="2024083"/>
              </a:xfrm>
              <a:prstGeom prst="rect">
                <a:avLst/>
              </a:prstGeom>
              <a:blipFill rotWithShape="0">
                <a:blip r:embed="rId5"/>
                <a:stretch>
                  <a:fillRect l="-832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2441" y="5027429"/>
                <a:ext cx="110899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For large data sets, </a:t>
                </a:r>
                <a:r>
                  <a:rPr lang="en-US" sz="2400" dirty="0"/>
                  <a:t>we’d like a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composable</a:t>
                </a:r>
                <a:r>
                  <a:rPr lang="en-US" sz="2400" dirty="0"/>
                  <a:t> sampling </a:t>
                </a:r>
                <a:r>
                  <a:rPr lang="en-US" sz="2400" dirty="0" smtClean="0"/>
                  <a:t>scheme with a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fixed sample size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1" y="5027429"/>
                <a:ext cx="11089959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88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1212" y="5549554"/>
                <a:ext cx="11599394" cy="632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Idea</a:t>
                </a:r>
                <a:r>
                  <a:rPr lang="en-US" sz="2400" dirty="0" smtClean="0"/>
                  <a:t>:   decrease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dirty="0"/>
                  <a:t> on the </a:t>
                </a:r>
                <a:r>
                  <a:rPr lang="en-US" sz="2400" dirty="0" smtClean="0"/>
                  <a:t>go to to keep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 smtClean="0"/>
                  <a:t>fixed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bottom-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=(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/>
                  <a:t>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12" y="5549554"/>
                <a:ext cx="11599394" cy="632802"/>
              </a:xfrm>
              <a:prstGeom prst="rect">
                <a:avLst/>
              </a:prstGeom>
              <a:blipFill rotWithShape="0">
                <a:blip r:embed="rId7"/>
                <a:stretch>
                  <a:fillRect l="-841" b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33340" y="6473648"/>
            <a:ext cx="109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 Other methods to get fixed-size weighted sample </a:t>
            </a:r>
            <a:r>
              <a:rPr lang="en-US" dirty="0" err="1">
                <a:solidFill>
                  <a:schemeClr val="tx2"/>
                </a:solidFill>
              </a:rPr>
              <a:t>Rejective</a:t>
            </a:r>
            <a:r>
              <a:rPr lang="en-US" dirty="0">
                <a:solidFill>
                  <a:schemeClr val="tx2"/>
                </a:solidFill>
              </a:rPr>
              <a:t> sampling, </a:t>
            </a:r>
            <a:r>
              <a:rPr lang="en-US" dirty="0" err="1">
                <a:solidFill>
                  <a:schemeClr val="tx2"/>
                </a:solidFill>
              </a:rPr>
              <a:t>Varopt</a:t>
            </a:r>
            <a:r>
              <a:rPr lang="en-US" dirty="0">
                <a:solidFill>
                  <a:schemeClr val="tx2"/>
                </a:solidFill>
              </a:rPr>
              <a:t> sampling [Chao 1982] [CDKLT2009],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52400" y="274638"/>
                <a:ext cx="11811000" cy="4763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>
                    <a:solidFill>
                      <a:schemeClr val="tx2"/>
                    </a:solidFill>
                  </a:rPr>
                  <a:t>bottom-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tx2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3600" dirty="0">
                    <a:solidFill>
                      <a:schemeClr val="tx2"/>
                    </a:solidFill>
                  </a:rPr>
                  <a:t>/</a:t>
                </a:r>
                <a:r>
                  <a:rPr lang="en-US" sz="3600" dirty="0" smtClean="0">
                    <a:solidFill>
                      <a:schemeClr val="tx2"/>
                    </a:solidFill>
                  </a:rPr>
                  <a:t>order/weighted-reservoir sample: </a:t>
                </a:r>
                <a:r>
                  <a:rPr lang="en-US" sz="3600" dirty="0" smtClean="0"/>
                  <a:t>General form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" y="274638"/>
                <a:ext cx="11811000" cy="476351"/>
              </a:xfrm>
              <a:blipFill rotWithShape="0">
                <a:blip r:embed="rId2"/>
                <a:stretch>
                  <a:fillRect t="-25641" b="-5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18797" y="2701629"/>
                <a:ext cx="2720553" cy="632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/>
                  <a:t>PPS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97" y="2701629"/>
                <a:ext cx="2720553" cy="632802"/>
              </a:xfrm>
              <a:prstGeom prst="rect">
                <a:avLst/>
              </a:prstGeom>
              <a:blipFill rotWithShape="0">
                <a:blip r:embed="rId3"/>
                <a:stretch>
                  <a:fillRect l="-3356" b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919316" y="751921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Stat: [Rosen 1972,1997] [</a:t>
            </a:r>
            <a:r>
              <a:rPr lang="en-US" dirty="0" err="1" smtClean="0">
                <a:solidFill>
                  <a:schemeClr val="tx2"/>
                </a:solidFill>
              </a:rPr>
              <a:t>Ohlsson</a:t>
            </a:r>
            <a:r>
              <a:rPr lang="en-US" dirty="0" smtClean="0">
                <a:solidFill>
                  <a:schemeClr val="tx2"/>
                </a:solidFill>
              </a:rPr>
              <a:t> 1990+]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CS: [Duffield </a:t>
            </a:r>
            <a:r>
              <a:rPr lang="en-US" dirty="0">
                <a:solidFill>
                  <a:schemeClr val="tx2"/>
                </a:solidFill>
              </a:rPr>
              <a:t>Lund </a:t>
            </a:r>
            <a:r>
              <a:rPr lang="en-US" dirty="0" err="1">
                <a:solidFill>
                  <a:schemeClr val="tx2"/>
                </a:solidFill>
              </a:rPr>
              <a:t>Thorup</a:t>
            </a:r>
            <a:r>
              <a:rPr lang="en-US" dirty="0">
                <a:solidFill>
                  <a:schemeClr val="tx2"/>
                </a:solidFill>
              </a:rPr>
              <a:t> 2007</a:t>
            </a:r>
            <a:r>
              <a:rPr lang="en-US" dirty="0" smtClean="0">
                <a:solidFill>
                  <a:schemeClr val="tx2"/>
                </a:solidFill>
              </a:rPr>
              <a:t>], [</a:t>
            </a:r>
            <a:r>
              <a:rPr lang="en-US" dirty="0">
                <a:solidFill>
                  <a:schemeClr val="tx2"/>
                </a:solidFill>
              </a:rPr>
              <a:t>C 1997], [</a:t>
            </a:r>
            <a:r>
              <a:rPr lang="en-US" dirty="0" err="1">
                <a:solidFill>
                  <a:schemeClr val="tx2"/>
                </a:solidFill>
              </a:rPr>
              <a:t>Efraimidis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Spirakis</a:t>
            </a:r>
            <a:r>
              <a:rPr lang="en-US" dirty="0">
                <a:solidFill>
                  <a:schemeClr val="tx2"/>
                </a:solidFill>
              </a:rPr>
              <a:t> 2006], </a:t>
            </a:r>
            <a:r>
              <a:rPr lang="en-US" dirty="0" smtClean="0">
                <a:solidFill>
                  <a:schemeClr val="tx2"/>
                </a:solidFill>
              </a:rPr>
              <a:t>[</a:t>
            </a:r>
            <a:r>
              <a:rPr lang="en-US" dirty="0">
                <a:solidFill>
                  <a:schemeClr val="tx2"/>
                </a:solidFill>
              </a:rPr>
              <a:t>CK 2007</a:t>
            </a:r>
            <a:r>
              <a:rPr lang="en-US" dirty="0" smtClean="0">
                <a:solidFill>
                  <a:schemeClr val="tx2"/>
                </a:solidFill>
              </a:rPr>
              <a:t>]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2097958" y="1307940"/>
                <a:ext cx="5710084" cy="3899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u="sng" dirty="0" smtClean="0"/>
                  <a:t>Input:</a:t>
                </a:r>
                <a:r>
                  <a:rPr lang="en-US" sz="2400" dirty="0" smtClean="0"/>
                  <a:t>  Data key value pairs: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58" y="1307940"/>
                <a:ext cx="5710084" cy="389964"/>
              </a:xfrm>
              <a:prstGeom prst="rect">
                <a:avLst/>
              </a:prstGeom>
              <a:blipFill rotWithShape="0">
                <a:blip r:embed="rId4"/>
                <a:stretch>
                  <a:fillRect l="-1601" t="-12500" b="-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1259758" y="3398801"/>
                <a:ext cx="6629400" cy="533399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/>
                  <a:t>Bottom-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sample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pairs with smallest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58" y="3398801"/>
                <a:ext cx="6629400" cy="533399"/>
              </a:xfrm>
              <a:prstGeom prst="rect">
                <a:avLst/>
              </a:prstGeom>
              <a:blipFill rotWithShape="0">
                <a:blip r:embed="rId5"/>
                <a:stretch>
                  <a:fillRect l="-1472" t="-9195" b="-1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1371600" y="1817619"/>
                <a:ext cx="8686800" cy="906944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[0,1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/>
                  <a:t>: independent random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hash</a:t>
                </a:r>
                <a:r>
                  <a:rPr lang="en-US" sz="2400" dirty="0"/>
                  <a:t> function applied to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keys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b="1" dirty="0" smtClean="0"/>
                  <a:t>:  depends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b="1" dirty="0" smtClean="0"/>
                  <a:t> , non-increasing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</m:t>
                    </m:r>
                  </m:oMath>
                </a14:m>
                <a:endParaRPr lang="en-US" sz="2400" b="1" dirty="0" smtClean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817619"/>
                <a:ext cx="8686800" cy="906944"/>
              </a:xfrm>
              <a:prstGeom prst="rect">
                <a:avLst/>
              </a:prstGeom>
              <a:blipFill rotWithShape="0">
                <a:blip r:embed="rId6"/>
                <a:stretch>
                  <a:fillRect l="-211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74010" y="2724563"/>
                <a:ext cx="3629070" cy="633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dirty="0" smtClean="0"/>
                  <a:t>PPSwor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charset="0"/>
                          </a:rPr>
                          <m:t>ln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010" y="2724563"/>
                <a:ext cx="3629070" cy="633891"/>
              </a:xfrm>
              <a:prstGeom prst="rect">
                <a:avLst/>
              </a:prstGeom>
              <a:blipFill rotWithShape="0">
                <a:blip r:embed="rId7"/>
                <a:stretch>
                  <a:fillRect l="-268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467600" y="1360128"/>
            <a:ext cx="439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 </a:t>
            </a:r>
            <a:r>
              <a:rPr lang="en-US" smtClean="0"/>
              <a:t>for now: Elements </a:t>
            </a:r>
            <a:r>
              <a:rPr lang="en-US" dirty="0" smtClean="0"/>
              <a:t>have unique keys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57200" y="4265373"/>
                <a:ext cx="6400800" cy="4276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u="sng" dirty="0" smtClean="0"/>
                  <a:t>Initialize</a:t>
                </a:r>
                <a:r>
                  <a:rPr lang="en-US" sz="2400" u="sng" dirty="0" smtClean="0"/>
                  <a:t>: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←⊥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set can 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key value pairs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65373"/>
                <a:ext cx="6400800" cy="427624"/>
              </a:xfrm>
              <a:prstGeom prst="rect">
                <a:avLst/>
              </a:prstGeom>
              <a:blipFill rotWithShape="0">
                <a:blip r:embed="rId8"/>
                <a:stretch>
                  <a:fillRect l="-1429" t="-1142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0" y="5028804"/>
                <a:ext cx="4953000" cy="1573783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u="sng" dirty="0" smtClean="0"/>
                  <a:t>Process element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:</a:t>
                </a: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←</m:t>
                        </m:r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arg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max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lim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lim>
                    </m:limLow>
                  </m:oMath>
                </a14:m>
                <a:endParaRPr lang="en-US" sz="2400" dirty="0" smtClean="0"/>
              </a:p>
              <a:p>
                <a:pPr>
                  <a:buFont typeface="Wingdings" charset="2"/>
                  <a:buChar char="§"/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,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 ∪{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8804"/>
                <a:ext cx="4953000" cy="1573783"/>
              </a:xfrm>
              <a:prstGeom prst="rect">
                <a:avLst/>
              </a:prstGeom>
              <a:blipFill rotWithShape="0">
                <a:blip r:embed="rId9"/>
                <a:stretch>
                  <a:fillRect l="-1845" t="-30620" b="-40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5090652" y="5595555"/>
                <a:ext cx="7089058" cy="1007032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u="sng" dirty="0" smtClean="0"/>
                  <a:t>Merge</a:t>
                </a:r>
                <a:r>
                  <a:rPr lang="en-US" sz="2400" u="sng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: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Return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pairs with smallest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dirty="0" smtClean="0"/>
                  <a:t>  in union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∪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652" y="5595555"/>
                <a:ext cx="7089058" cy="1007032"/>
              </a:xfrm>
              <a:prstGeom prst="rect">
                <a:avLst/>
              </a:prstGeom>
              <a:blipFill rotWithShape="0">
                <a:blip r:embed="rId10"/>
                <a:stretch>
                  <a:fillRect l="-1290" t="-47879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Useful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𝑤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93938"/>
                <a:ext cx="10385323" cy="35814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bottom-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err="1"/>
                  <a:t>MinHash</a:t>
                </a:r>
                <a:r>
                  <a:rPr lang="en-US" dirty="0"/>
                  <a:t> </a:t>
                </a:r>
                <a:r>
                  <a:rPr lang="en-US" dirty="0" smtClean="0"/>
                  <a:t>sample: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[0,1])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PPS/Priority </a:t>
                </a:r>
                <a:r>
                  <a:rPr lang="en-US" dirty="0" smtClean="0"/>
                  <a:t>sample:  </a:t>
                </a:r>
              </a:p>
              <a:p>
                <a:pPr marL="40005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𝑈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[0,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): </a:t>
                </a:r>
                <a:r>
                  <a:rPr lang="en-US" sz="1600" dirty="0" smtClean="0">
                    <a:solidFill>
                      <a:schemeClr val="tx2"/>
                    </a:solidFill>
                  </a:rPr>
                  <a:t>[</a:t>
                </a:r>
                <a:r>
                  <a:rPr lang="en-US" sz="1600" dirty="0" err="1" smtClean="0">
                    <a:solidFill>
                      <a:schemeClr val="tx2"/>
                    </a:solidFill>
                  </a:rPr>
                  <a:t>Ohlsson</a:t>
                </a:r>
                <a:r>
                  <a:rPr lang="en-US" sz="1600" dirty="0" smtClean="0">
                    <a:solidFill>
                      <a:schemeClr val="tx2"/>
                    </a:solidFill>
                  </a:rPr>
                  <a:t> 1990, Rosen 1997] [DLT 2007]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Weighted </a:t>
                </a:r>
                <a:r>
                  <a:rPr lang="en-US" dirty="0"/>
                  <a:t>sampling without </a:t>
                </a:r>
                <a:r>
                  <a:rPr lang="en-US" dirty="0" smtClean="0"/>
                  <a:t>replacement (</a:t>
                </a:r>
                <a:r>
                  <a:rPr lang="en-US" dirty="0" err="1" smtClean="0"/>
                  <a:t>ppswor</a:t>
                </a:r>
                <a:r>
                  <a:rPr lang="en-US" dirty="0" smtClean="0"/>
                  <a:t>): 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𝐸𝑥𝑝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) </a:t>
                </a:r>
                <a:r>
                  <a:rPr lang="en-US" sz="1600" dirty="0" smtClean="0">
                    <a:solidFill>
                      <a:schemeClr val="tx2"/>
                    </a:solidFill>
                  </a:rPr>
                  <a:t>[Rosen 1972] [</a:t>
                </a:r>
                <a:r>
                  <a:rPr lang="en-US" sz="1600" dirty="0" err="1" smtClean="0">
                    <a:solidFill>
                      <a:schemeClr val="tx2"/>
                    </a:solidFill>
                  </a:rPr>
                  <a:t>Efraimidis</a:t>
                </a:r>
                <a:r>
                  <a:rPr lang="en-US" sz="16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1600" dirty="0" err="1" smtClean="0">
                    <a:solidFill>
                      <a:schemeClr val="tx2"/>
                    </a:solidFill>
                  </a:rPr>
                  <a:t>Spirakis</a:t>
                </a:r>
                <a:r>
                  <a:rPr lang="en-US" sz="1600" dirty="0" smtClean="0">
                    <a:solidFill>
                      <a:schemeClr val="tx2"/>
                    </a:solidFill>
                  </a:rPr>
                  <a:t> 2006] [CK2007]…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93938"/>
                <a:ext cx="10385323" cy="3581400"/>
              </a:xfrm>
              <a:blipFill rotWithShape="0">
                <a:blip r:embed="rId3"/>
                <a:stretch>
                  <a:fillRect l="-1291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971800" y="1444677"/>
                <a:ext cx="6629400" cy="533399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/>
                  <a:t>Bottom-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sample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pairs with smallest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444677"/>
                <a:ext cx="6629400" cy="533399"/>
              </a:xfrm>
              <a:prstGeom prst="rect">
                <a:avLst/>
              </a:prstGeom>
              <a:blipFill rotWithShape="0">
                <a:blip r:embed="rId4"/>
                <a:stretch>
                  <a:fillRect l="-1472" t="-9195" b="-1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52400" y="369332"/>
                <a:ext cx="11887200" cy="38100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Weighted </a:t>
                </a:r>
                <a:r>
                  <a:rPr lang="en-US" sz="3200" dirty="0"/>
                  <a:t>bottom-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sz="3200" dirty="0" smtClean="0"/>
                  <a:t>: Inverse probability estimates for subset weight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" y="369332"/>
                <a:ext cx="11887200" cy="381000"/>
              </a:xfrm>
              <a:blipFill rotWithShape="0">
                <a:blip r:embed="rId2"/>
                <a:stretch>
                  <a:fillRect t="-46774" b="-8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5354" y="3225472"/>
                <a:ext cx="10744200" cy="214917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smtClean="0"/>
                  <a:t>is “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sampled</a:t>
                </a:r>
                <a:r>
                  <a:rPr lang="en-US" sz="2800" dirty="0" smtClean="0"/>
                  <a:t>” 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&lt;</m:t>
                    </m:r>
                    <m:limLow>
                      <m:limLow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max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≡</m:t>
                        </m:r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lim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𝑆</m:t>
                        </m:r>
                      </m:lim>
                    </m:limLow>
                  </m:oMath>
                </a14:m>
                <a:endParaRPr lang="en-US" sz="28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Inclusion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800" dirty="0" smtClean="0"/>
                  <a:t>,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conditioned</a:t>
                </a:r>
                <a:r>
                  <a:rPr lang="en-US" sz="2800" dirty="0" smtClean="0"/>
                  <a:t> on fixing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US" sz="2800" dirty="0" smtClean="0"/>
                  <a:t> on all other elements,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Pr</m:t>
                        </m:r>
                      </m:e>
                      <m:lim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)∼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𝑈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[0,1]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&lt;</m:t>
                        </m:r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354" y="3225472"/>
                <a:ext cx="10744200" cy="2149170"/>
              </a:xfrm>
              <a:blipFill rotWithShape="0">
                <a:blip r:embed="rId3"/>
                <a:stretch>
                  <a:fillRect l="-1022" t="-2550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64430" y="937742"/>
                <a:ext cx="3508525" cy="1231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charset="0"/>
                        </a:rPr>
                        <m:t>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430" y="937742"/>
                <a:ext cx="3508525" cy="12315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53064" y="881712"/>
            <a:ext cx="7493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Similar </a:t>
            </a:r>
            <a:r>
              <a:rPr lang="en-US" sz="2400" dirty="0" smtClean="0"/>
              <a:t>to </a:t>
            </a:r>
            <a:r>
              <a:rPr lang="en-US" sz="2400" smtClean="0"/>
              <a:t>estimating “presence” </a:t>
            </a:r>
            <a:r>
              <a:rPr lang="en-US" sz="2400" dirty="0" smtClean="0"/>
              <a:t>with </a:t>
            </a:r>
            <a:r>
              <a:rPr lang="en-US" sz="2400" dirty="0" err="1" smtClean="0"/>
              <a:t>MinHash</a:t>
            </a:r>
            <a:r>
              <a:rPr lang="en-US" sz="2400" dirty="0" smtClean="0"/>
              <a:t> sketches</a:t>
            </a:r>
            <a:r>
              <a:rPr lang="mr-IN" sz="2400" dirty="0" smtClean="0"/>
              <a:t>…</a:t>
            </a:r>
            <a:r>
              <a:rPr lang="en-US" sz="2400" dirty="0" smtClean="0"/>
              <a:t>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62896" y="2255835"/>
                <a:ext cx="10744200" cy="7425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Inverse probability: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𝑒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not “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sampled</a:t>
                </a:r>
                <a:r>
                  <a:rPr lang="en-US" dirty="0" smtClean="0"/>
                  <a:t>”),  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 (is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sampled</a:t>
                </a:r>
                <a:r>
                  <a:rPr lang="en-US" dirty="0" smtClean="0"/>
                  <a:t>)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96" y="2255835"/>
                <a:ext cx="10744200" cy="742575"/>
              </a:xfrm>
              <a:prstGeom prst="rect">
                <a:avLst/>
              </a:prstGeom>
              <a:blipFill rotWithShape="0">
                <a:blip r:embed="rId5"/>
                <a:stretch>
                  <a:fillRect l="-1078"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-131092" y="1349532"/>
                <a:ext cx="8659752" cy="514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 smtClean="0"/>
                  <a:t>for each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=(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in data: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092" y="1349532"/>
                <a:ext cx="8659752" cy="514456"/>
              </a:xfrm>
              <a:prstGeom prst="rect">
                <a:avLst/>
              </a:prstGeom>
              <a:blipFill rotWithShape="0">
                <a:blip r:embed="rId6"/>
                <a:stretch>
                  <a:fillRect t="-9412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2400" y="5315445"/>
                <a:ext cx="6823029" cy="10796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𝑒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sampled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=(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)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sampled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315445"/>
                <a:ext cx="6823029" cy="10796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495800" y="4682643"/>
            <a:ext cx="7620000" cy="632802"/>
            <a:chOff x="4572000" y="4760675"/>
            <a:chExt cx="7620000" cy="632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970699" y="4760675"/>
                  <a:ext cx="5221301" cy="632802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e.g. if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charset="0"/>
                        </a:rPr>
                        <m:t>𝑤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a14:m>
                  <a:r>
                    <a:rPr lang="en-US" sz="2400" dirty="0" smtClean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min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{1,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}</m:t>
                      </m:r>
                    </m:oMath>
                  </a14:m>
                  <a:r>
                    <a:rPr lang="en-US" sz="2400" dirty="0" smtClean="0"/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0699" y="4760675"/>
                  <a:ext cx="5221301" cy="63280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46" b="-7547"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>
              <a:endCxn id="11" idx="1"/>
            </p:cNvCxnSpPr>
            <p:nvPr/>
          </p:nvCxnSpPr>
          <p:spPr>
            <a:xfrm>
              <a:off x="4572000" y="4911576"/>
              <a:ext cx="2398699" cy="1655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013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4" y="274638"/>
            <a:ext cx="11243736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Weighted Sampling without Replacement (</a:t>
            </a:r>
            <a:r>
              <a:rPr lang="en-US" dirty="0" err="1" smtClean="0"/>
              <a:t>ppswor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680" y="1143000"/>
                <a:ext cx="10591800" cy="1600200"/>
              </a:xfrm>
              <a:solidFill>
                <a:schemeClr val="accent1">
                  <a:alpha val="15000"/>
                </a:schemeClr>
              </a:solidFill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←⊥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/</a:t>
                </a:r>
                <a:r>
                  <a:rPr lang="en-US" dirty="0" smtClean="0"/>
                  <a:t>* initialize */</a:t>
                </a:r>
              </a:p>
              <a:p>
                <a:pPr marL="0" indent="0">
                  <a:buNone/>
                </a:pPr>
                <a:r>
                  <a:rPr lang="en-US" dirty="0" smtClean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times: </a:t>
                </a:r>
              </a:p>
              <a:p>
                <a:pPr marL="0" indent="0">
                  <a:buNone/>
                </a:pPr>
                <a:r>
                  <a:rPr lang="en-US" dirty="0"/>
                  <a:t>C</a:t>
                </a:r>
                <a:r>
                  <a:rPr lang="en-US" dirty="0" smtClean="0"/>
                  <a:t>hoose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∖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∉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𝑆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∪{(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680" y="1143000"/>
                <a:ext cx="10591800" cy="1600200"/>
              </a:xfrm>
              <a:blipFill rotWithShape="0">
                <a:blip r:embed="rId2"/>
                <a:stretch>
                  <a:fillRect l="-921" t="-7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180" y="2895600"/>
                <a:ext cx="11734800" cy="3240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/>
                  <a:t>Lemma</a:t>
                </a:r>
                <a:r>
                  <a:rPr lang="en-US" sz="3200" dirty="0" smtClean="0"/>
                  <a:t>:  Equivalent to bottom-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ln</m:t>
                        </m:r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h</m:t>
                        </m:r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𝐸𝑥𝑝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) </a:t>
                </a:r>
                <a:endParaRPr lang="en-US" sz="3200" dirty="0" smtClean="0">
                  <a:solidFill>
                    <a:srgbClr val="7030A0"/>
                  </a:solidFill>
                </a:endParaRPr>
              </a:p>
              <a:p>
                <a:r>
                  <a:rPr lang="en-US" sz="3200" u="sng" dirty="0" smtClean="0">
                    <a:solidFill>
                      <a:srgbClr val="7030A0"/>
                    </a:solidFill>
                  </a:rPr>
                  <a:t>Proof</a:t>
                </a:r>
              </a:p>
              <a:p>
                <a:r>
                  <a:rPr lang="en-US" sz="3200" b="1" dirty="0" smtClean="0">
                    <a:solidFill>
                      <a:srgbClr val="00B050"/>
                    </a:solidFill>
                  </a:rPr>
                  <a:t>1: </a:t>
                </a:r>
                <a:r>
                  <a:rPr lang="en-US" sz="3200" dirty="0" smtClean="0"/>
                  <a:t> probability </a:t>
                </a:r>
                <a:r>
                  <a:rPr lang="en-US" sz="3200" dirty="0"/>
                  <a:t>that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320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32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𝐸𝑥𝑝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dirty="0">
                    <a:solidFill>
                      <a:schemeClr val="tx2"/>
                    </a:solidFill>
                  </a:rPr>
                  <a:t> </a:t>
                </a:r>
                <a:r>
                  <a:rPr lang="en-US" sz="32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3200" dirty="0" smtClean="0"/>
                  <a:t>is min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3200" dirty="0" smtClean="0"/>
              </a:p>
              <a:p>
                <a:r>
                  <a:rPr lang="en-US" sz="3200" b="1" dirty="0" smtClean="0">
                    <a:solidFill>
                      <a:srgbClr val="00B050"/>
                    </a:solidFill>
                  </a:rPr>
                  <a:t>rest</a:t>
                </a:r>
                <a:r>
                  <a:rPr lang="en-US" sz="3200" dirty="0" smtClean="0"/>
                  <a:t>: We use </a:t>
                </a:r>
                <a:r>
                  <a:rPr lang="en-US" sz="3200" dirty="0" err="1" smtClean="0">
                    <a:solidFill>
                      <a:srgbClr val="C00000"/>
                    </a:solidFill>
                  </a:rPr>
                  <a:t>memorylessness</a:t>
                </a:r>
                <a:r>
                  <a:rPr lang="en-US" sz="3200" dirty="0" smtClean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𝜏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𝑒</m:t>
                        </m:r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𝑆</m:t>
                        </m:r>
                      </m:lim>
                    </m:limLow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</a:t>
                </a:r>
              </a:p>
              <a:p>
                <a:r>
                  <a:rPr lang="en-US" sz="3200" dirty="0" smtClean="0"/>
                  <a:t>then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)∈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∖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3200" dirty="0" smtClean="0"/>
                  <a:t>    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sz="32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𝐸𝑥𝑝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80" y="2895600"/>
                <a:ext cx="11734800" cy="3240631"/>
              </a:xfrm>
              <a:prstGeom prst="rect">
                <a:avLst/>
              </a:prstGeom>
              <a:blipFill rotWithShape="0">
                <a:blip r:embed="rId3"/>
                <a:stretch>
                  <a:fillRect l="-1299" b="-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3538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Weighted Sampling without </a:t>
            </a:r>
            <a:r>
              <a:rPr lang="en-US" dirty="0"/>
              <a:t>Replacement (</a:t>
            </a:r>
            <a:r>
              <a:rPr lang="en-US" dirty="0" err="1"/>
              <a:t>ppswor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4191000"/>
                <a:ext cx="11010900" cy="205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Two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𝐸𝑥𝑝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nary>
                            <m:nary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400" i="1">
                                  <a:latin typeface="Cambria Math"/>
                                </a:rPr>
                                <m:t>𝑑𝑦𝑑𝑥</m:t>
                              </m:r>
                            </m:e>
                          </m:nary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𝑑𝑥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91000"/>
                <a:ext cx="11010900" cy="2059923"/>
              </a:xfrm>
              <a:prstGeom prst="rect">
                <a:avLst/>
              </a:prstGeom>
              <a:blipFill rotWithShape="0">
                <a:blip r:embed="rId2"/>
                <a:stretch>
                  <a:fillRect l="-831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4900" y="1219200"/>
                <a:ext cx="10363200" cy="2764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/>
                  <a:t>Lemma: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28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charset="0"/>
                      </a:rPr>
                      <m:t>𝐸𝑥𝑝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2800" i="1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 </a:t>
                </a:r>
              </a:p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Pr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[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&lt;</m:t>
                    </m:r>
                    <m:limLow>
                      <m:limLow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min</m:t>
                        </m:r>
                      </m:e>
                      <m:lim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</a:rPr>
                          <m:t>≠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]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800" u="sng" dirty="0" smtClean="0"/>
              </a:p>
              <a:p>
                <a:endParaRPr lang="en-US" sz="2800" u="sng" dirty="0"/>
              </a:p>
              <a:p>
                <a:r>
                  <a:rPr lang="en-US" sz="2800" u="sng" dirty="0" smtClean="0"/>
                  <a:t>Proof</a:t>
                </a:r>
                <a:r>
                  <a:rPr lang="en-US" sz="2800" u="sng" dirty="0"/>
                  <a:t>:</a:t>
                </a:r>
                <a:r>
                  <a:rPr lang="en-US" sz="2800" dirty="0"/>
                  <a:t>  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𝑊</m:t>
                    </m:r>
                    <m:r>
                      <a:rPr lang="en-US" sz="2800" i="1">
                        <a:latin typeface="Cambria Math"/>
                      </a:rPr>
                      <m:t>′</m:t>
                    </m:r>
                    <m:r>
                      <m:rPr>
                        <m:nor/>
                      </m:rPr>
                      <a:rPr lang="en-US" sz="28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 |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800" i="1">
                            <a:latin typeface="Cambria Math"/>
                          </a:rPr>
                          <m:t>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/>
                  <a:t>. </a:t>
                </a:r>
                <a:endParaRPr lang="en-US" sz="2800" dirty="0" smtClean="0"/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min</m:t>
                        </m:r>
                      </m:e>
                      <m:lim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800" i="1">
                            <a:latin typeface="Cambria Math"/>
                          </a:rPr>
                          <m:t>≠</m:t>
                        </m:r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sz="28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charset="0"/>
                      </a:rPr>
                      <m:t>𝐸𝑥𝑝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 | 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≠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800" b="0" i="0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charset="0"/>
                      </a:rPr>
                      <m:t>𝐸𝑥𝑝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charset="0"/>
                      </a:rPr>
                      <m:t>[</m:t>
                    </m:r>
                    <m:r>
                      <a:rPr lang="en-US" sz="2800" b="0" i="1" smtClean="0">
                        <a:latin typeface="Cambria Math" charset="0"/>
                      </a:rPr>
                      <m:t>𝑊</m:t>
                    </m:r>
                    <m:r>
                      <a:rPr lang="en-US" sz="2800" b="0" i="1" smtClean="0">
                        <a:latin typeface="Cambria Math" charset="0"/>
                      </a:rPr>
                      <m:t>′]</m:t>
                    </m:r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1219200"/>
                <a:ext cx="10363200" cy="2764475"/>
              </a:xfrm>
              <a:prstGeom prst="rect">
                <a:avLst/>
              </a:prstGeom>
              <a:blipFill rotWithShape="0">
                <a:blip r:embed="rId3"/>
                <a:stretch>
                  <a:fillRect l="-1176"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574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Unaggregated</a:t>
            </a:r>
            <a:r>
              <a:rPr lang="en-US" dirty="0" smtClean="0"/>
              <a:t> data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94739" y="2605998"/>
                <a:ext cx="401058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 smtClean="0">
                    <a:solidFill>
                      <a:srgbClr val="C00000"/>
                    </a:solidFill>
                  </a:rPr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 smtClean="0"/>
                  <a:t>:  </a:t>
                </a:r>
                <a:r>
                  <a:rPr lang="en-US" sz="2400" dirty="0"/>
                  <a:t>(</a:t>
                </a:r>
                <a:r>
                  <a:rPr lang="en-US" sz="2400" dirty="0" smtClean="0"/>
                  <a:t>IP flow, </a:t>
                </a:r>
                <a:r>
                  <a:rPr lang="en-US" sz="2400" dirty="0"/>
                  <a:t>#</a:t>
                </a:r>
                <a:r>
                  <a:rPr lang="en-US" sz="2400" dirty="0" smtClean="0"/>
                  <a:t>bytes)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sz="2400" dirty="0" smtClean="0"/>
                  <a:t>:  Traffic from CA to China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sz="2400" dirty="0" smtClean="0"/>
                  <a:t>:  Traffic for </a:t>
                </a:r>
                <a:r>
                  <a:rPr lang="en-US" sz="2400" dirty="0" err="1" smtClean="0"/>
                  <a:t>youTube</a:t>
                </a:r>
                <a:r>
                  <a:rPr lang="en-US" sz="2400" dirty="0" smtClean="0"/>
                  <a:t> streams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739" y="2605998"/>
                <a:ext cx="4010585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2280" t="-3101" r="-1368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29995" y="2560558"/>
                <a:ext cx="496597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 smtClean="0">
                    <a:solidFill>
                      <a:srgbClr val="C00000"/>
                    </a:solidFill>
                  </a:rPr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 smtClean="0"/>
                  <a:t>:  (social network account, attention)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sz="2400" dirty="0" smtClean="0"/>
                  <a:t>:  Attention by location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sz="2400" dirty="0" smtClean="0"/>
                  <a:t>:  Attention by demographics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95" y="2560558"/>
                <a:ext cx="4965975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966" t="-3101" r="-1106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46905" y="5562600"/>
            <a:ext cx="915697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Multiple data elements share the same key</a:t>
            </a:r>
          </a:p>
          <a:p>
            <a:r>
              <a:rPr lang="en-US" sz="2400" dirty="0" smtClean="0"/>
              <a:t>The weight of a key is the sum of values of elements with that key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318" y="2106523"/>
                <a:ext cx="11917082" cy="4336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/>
                  <a:t>We presented weighted sampling </a:t>
                </a:r>
                <a:r>
                  <a:rPr lang="en-US" sz="2400" smtClean="0"/>
                  <a:t>schemes for </a:t>
                </a:r>
                <a:r>
                  <a:rPr lang="en-US" sz="2400" dirty="0" smtClean="0"/>
                  <a:t>data elements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charset="0"/>
                      </a:rPr>
                      <m:t>=(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charset="0"/>
                      </a:rPr>
                      <m:t>)∈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accent5"/>
                        </a:solidFill>
                        <a:latin typeface="Cambria Math" charset="0"/>
                      </a:rPr>
                      <m:t>D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with </a:t>
                </a:r>
                <a:r>
                  <a:rPr lang="en-US" sz="2400" i="1" dirty="0" smtClean="0"/>
                  <a:t>unique</a:t>
                </a:r>
                <a:r>
                  <a:rPr lang="en-US" sz="2400" dirty="0" smtClean="0"/>
                  <a:t> keys.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" y="2106523"/>
                <a:ext cx="11917082" cy="433634"/>
              </a:xfrm>
              <a:prstGeom prst="rect">
                <a:avLst/>
              </a:prstGeom>
              <a:blipFill rotWithShape="0">
                <a:blip r:embed="rId4"/>
                <a:stretch>
                  <a:fillRect l="-818" t="-19718" r="-563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66800" y="4462963"/>
            <a:ext cx="471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!!</a:t>
            </a:r>
            <a:r>
              <a:rPr lang="en-US" sz="2400" dirty="0" smtClean="0"/>
              <a:t> Raw data elements are IP packets:</a:t>
            </a:r>
          </a:p>
          <a:p>
            <a:r>
              <a:rPr lang="en-US" sz="2400" dirty="0"/>
              <a:t>(IP </a:t>
            </a:r>
            <a:r>
              <a:rPr lang="en-US" sz="2400" dirty="0" smtClean="0"/>
              <a:t>flow key, </a:t>
            </a:r>
            <a:r>
              <a:rPr lang="en-US" sz="2400" dirty="0"/>
              <a:t>#bytes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28352" y="4463595"/>
            <a:ext cx="5654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!!</a:t>
            </a:r>
            <a:r>
              <a:rPr lang="en-US" sz="2400" dirty="0" smtClean="0"/>
              <a:t>Raw data elements are “likes”/”re-tweet”:</a:t>
            </a:r>
          </a:p>
          <a:p>
            <a:r>
              <a:rPr lang="en-US" sz="2400" dirty="0" smtClean="0"/>
              <a:t>(account key, 1 )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9676597" y="903306"/>
            <a:ext cx="772548" cy="1060033"/>
            <a:chOff x="9336579" y="2191052"/>
            <a:chExt cx="772548" cy="96378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6579" y="2382288"/>
              <a:ext cx="772548" cy="77254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421167" y="21910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89171" y="868072"/>
            <a:ext cx="654942" cy="1055601"/>
            <a:chOff x="10694374" y="2142682"/>
            <a:chExt cx="654942" cy="9597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94374" y="2447494"/>
              <a:ext cx="654942" cy="65494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829626" y="2142682"/>
              <a:ext cx="138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592271" y="838200"/>
            <a:ext cx="654942" cy="1146374"/>
            <a:chOff x="10640978" y="2142682"/>
            <a:chExt cx="654942" cy="104228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40978" y="2530025"/>
              <a:ext cx="654942" cy="65494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829626" y="2142682"/>
              <a:ext cx="138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91495" y="867893"/>
            <a:ext cx="654942" cy="1077606"/>
            <a:chOff x="10677549" y="2142682"/>
            <a:chExt cx="654942" cy="97976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77549" y="2467501"/>
              <a:ext cx="654942" cy="65494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829626" y="2142682"/>
              <a:ext cx="138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43212" y="868072"/>
            <a:ext cx="772548" cy="1056184"/>
            <a:chOff x="9346351" y="2191052"/>
            <a:chExt cx="772548" cy="96028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46351" y="2378788"/>
              <a:ext cx="772548" cy="77254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421167" y="21910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8307" y="850499"/>
            <a:ext cx="817547" cy="1173512"/>
            <a:chOff x="11026885" y="1048071"/>
            <a:chExt cx="817547" cy="106695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6885" y="1297483"/>
              <a:ext cx="817547" cy="81754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245043" y="1048071"/>
              <a:ext cx="424940" cy="335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17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42796" y="932041"/>
            <a:ext cx="712681" cy="1021351"/>
            <a:chOff x="8100809" y="59784"/>
            <a:chExt cx="712681" cy="92861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0809" y="275717"/>
              <a:ext cx="712681" cy="71268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285119" y="59784"/>
              <a:ext cx="424940" cy="383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41447" y="881879"/>
            <a:ext cx="817547" cy="1178641"/>
            <a:chOff x="8596106" y="1100060"/>
            <a:chExt cx="817547" cy="1071622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96106" y="1354135"/>
              <a:ext cx="817547" cy="81754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8710059" y="1100060"/>
              <a:ext cx="424940" cy="383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40577" y="841976"/>
            <a:ext cx="712681" cy="1057926"/>
            <a:chOff x="8164633" y="59784"/>
            <a:chExt cx="712681" cy="96186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64633" y="308971"/>
              <a:ext cx="712681" cy="71268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285119" y="59784"/>
              <a:ext cx="424940" cy="383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13" y="81730"/>
            <a:ext cx="7019765" cy="8906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Weighted Sampling by frequency</a:t>
            </a:r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555018" y="2506434"/>
            <a:ext cx="5029871" cy="1192765"/>
            <a:chOff x="771445" y="3519377"/>
            <a:chExt cx="5029871" cy="1192765"/>
          </a:xfrm>
          <a:solidFill>
            <a:schemeClr val="accent3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ontent Placeholder 2"/>
                <p:cNvSpPr txBox="1">
                  <a:spLocks/>
                </p:cNvSpPr>
                <p:nvPr/>
              </p:nvSpPr>
              <p:spPr>
                <a:xfrm>
                  <a:off x="1448480" y="3992276"/>
                  <a:ext cx="3253332" cy="71986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solidFill>
                            <a:schemeClr val="accent5"/>
                          </a:solidFill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</m:ctrlPr>
                        </m:limLow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∑</m:t>
                          </m:r>
                          <m:r>
                            <a:rPr lang="en-US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D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 </m:t>
                          </m:r>
                        </m:lim>
                      </m:limLow>
                    </m:oMath>
                  </a14:m>
                  <a:endParaRPr lang="en-US" i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480" y="3992276"/>
                  <a:ext cx="3253332" cy="7198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Content Placeholder 2"/>
                <p:cNvSpPr txBox="1">
                  <a:spLocks/>
                </p:cNvSpPr>
                <p:nvPr/>
              </p:nvSpPr>
              <p:spPr>
                <a:xfrm>
                  <a:off x="771445" y="3519377"/>
                  <a:ext cx="5029871" cy="48375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 smtClean="0">
                      <a:solidFill>
                        <a:srgbClr val="C00000"/>
                      </a:solidFill>
                    </a:rPr>
                    <a:t>Frequency </a:t>
                  </a:r>
                  <a:r>
                    <a:rPr lang="en-US" dirty="0" smtClean="0"/>
                    <a:t>(weight) </a:t>
                  </a:r>
                  <a:r>
                    <a:rPr lang="en-US" dirty="0"/>
                    <a:t>of a key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5"/>
                          </a:solidFill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dirty="0"/>
                    <a:t>:</a:t>
                  </a:r>
                </a:p>
              </p:txBody>
            </p:sp>
          </mc:Choice>
          <mc:Fallback xmlns="">
            <p:sp>
              <p:nvSpPr>
                <p:cNvPr id="86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445" y="3519377"/>
                  <a:ext cx="5029871" cy="48375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45" t="-20253" b="-354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/>
              <p:cNvSpPr txBox="1">
                <a:spLocks/>
              </p:cNvSpPr>
              <p:nvPr/>
            </p:nvSpPr>
            <p:spPr>
              <a:xfrm>
                <a:off x="228601" y="4909570"/>
                <a:ext cx="9067800" cy="104317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We want a bottom-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 sample with respect to frequencies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2"/>
                    </a:solidFill>
                  </a:rPr>
                  <a:t>Via a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composable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sketch 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(do not want to compute a table)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4909570"/>
                <a:ext cx="9067800" cy="1043178"/>
              </a:xfrm>
              <a:prstGeom prst="rect">
                <a:avLst/>
              </a:prstGeom>
              <a:blipFill rotWithShape="0">
                <a:blip r:embed="rId15"/>
                <a:stretch>
                  <a:fillRect l="-1412" t="-930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590297" y="2465443"/>
            <a:ext cx="3647537" cy="2315196"/>
            <a:chOff x="6859439" y="2879989"/>
            <a:chExt cx="3647537" cy="1739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859439" y="2879989"/>
                  <a:ext cx="3647537" cy="67048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rgbClr val="C00000"/>
                      </a:solidFill>
                    </a:rPr>
                    <a:t>Frequency Table</a:t>
                  </a:r>
                  <a:r>
                    <a:rPr lang="en-US" sz="2400" dirty="0" smtClean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dirty="0" smtClean="0"/>
                    <a:t>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solidFill>
                            <a:schemeClr val="accent5"/>
                          </a:solidFill>
                          <a:latin typeface="Cambria Math" charset="0"/>
                        </a:rPr>
                        <m:t>D</m:t>
                      </m:r>
                    </m:oMath>
                  </a14:m>
                  <a:r>
                    <a:rPr lang="en-US" sz="2400" dirty="0" smtClean="0"/>
                    <a:t>:</a:t>
                  </a:r>
                </a:p>
                <a:p>
                  <a:r>
                    <a:rPr lang="en-US" sz="2400" dirty="0"/>
                    <a:t> </a:t>
                  </a:r>
                  <a:r>
                    <a:rPr lang="en-US" sz="2400" dirty="0" smtClean="0"/>
                    <a:t>key frequency pairs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39" y="2879989"/>
                  <a:ext cx="3647537" cy="67048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344" t="-6122" r="-66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7261412" y="3598679"/>
              <a:ext cx="2718273" cy="1020477"/>
              <a:chOff x="7261412" y="3598679"/>
              <a:chExt cx="2718273" cy="1020477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7261412" y="3649167"/>
                <a:ext cx="2718273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7393065" y="3598679"/>
                <a:ext cx="2586620" cy="1020477"/>
                <a:chOff x="1469184" y="4653872"/>
                <a:chExt cx="2586620" cy="1020477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1469184" y="4653872"/>
                  <a:ext cx="1371750" cy="1003066"/>
                  <a:chOff x="1546756" y="2781633"/>
                  <a:chExt cx="1371750" cy="1003066"/>
                </a:xfrm>
              </p:grpSpPr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546756" y="2781633"/>
                    <a:ext cx="654942" cy="965825"/>
                    <a:chOff x="10640978" y="2141488"/>
                    <a:chExt cx="654942" cy="965825"/>
                  </a:xfrm>
                </p:grpSpPr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0640978" y="2452371"/>
                      <a:ext cx="654942" cy="65494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10732266" y="2141488"/>
                      <a:ext cx="47086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dirty="0"/>
                        <a:t>11</a:t>
                      </a:r>
                    </a:p>
                  </p:txBody>
                </p:sp>
              </p:grpSp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2145958" y="2781633"/>
                    <a:ext cx="772548" cy="1003066"/>
                    <a:chOff x="9458219" y="2138289"/>
                    <a:chExt cx="772548" cy="1003066"/>
                  </a:xfrm>
                </p:grpSpPr>
                <p:pic>
                  <p:nvPicPr>
                    <p:cNvPr id="35" name="Picture 34"/>
                    <p:cNvPicPr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458219" y="2368807"/>
                      <a:ext cx="772548" cy="77254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9634689" y="2138289"/>
                      <a:ext cx="31451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dirty="0"/>
                        <a:t>7</a:t>
                      </a:r>
                    </a:p>
                  </p:txBody>
                </p:sp>
              </p:grp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2634934" y="4653872"/>
                  <a:ext cx="712681" cy="949288"/>
                  <a:chOff x="8220913" y="23642"/>
                  <a:chExt cx="712681" cy="949288"/>
                </a:xfrm>
              </p:grpSpPr>
              <p:pic>
                <p:nvPicPr>
                  <p:cNvPr id="60" name="Picture 59"/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220913" y="260249"/>
                    <a:ext cx="712681" cy="712681"/>
                  </a:xfrm>
                  <a:prstGeom prst="rect">
                    <a:avLst/>
                  </a:prstGeom>
                </p:spPr>
              </p:pic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8358867" y="23642"/>
                    <a:ext cx="42494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3</a:t>
                    </a:r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3238257" y="4653872"/>
                  <a:ext cx="817547" cy="1020477"/>
                  <a:chOff x="8536966" y="1136202"/>
                  <a:chExt cx="817547" cy="1020477"/>
                </a:xfrm>
              </p:grpSpPr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536966" y="1339132"/>
                    <a:ext cx="817547" cy="817547"/>
                  </a:xfrm>
                  <a:prstGeom prst="rect">
                    <a:avLst/>
                  </a:prstGeom>
                </p:spPr>
              </p:pic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710058" y="1136202"/>
                    <a:ext cx="447073" cy="300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smtClean="0"/>
                      <a:t>17</a:t>
                    </a:r>
                    <a:endParaRPr lang="en-US" sz="2000" dirty="0"/>
                  </a:p>
                </p:txBody>
              </p:sp>
            </p:grpSp>
          </p:grpSp>
        </p:grpSp>
      </p:grpSp>
      <p:grpSp>
        <p:nvGrpSpPr>
          <p:cNvPr id="66" name="Group 65"/>
          <p:cNvGrpSpPr/>
          <p:nvPr/>
        </p:nvGrpSpPr>
        <p:grpSpPr>
          <a:xfrm>
            <a:off x="9677680" y="1050477"/>
            <a:ext cx="772548" cy="1060033"/>
            <a:chOff x="9336579" y="2191052"/>
            <a:chExt cx="772548" cy="963784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36579" y="2382288"/>
              <a:ext cx="772548" cy="772548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9421167" y="21910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90254" y="1015243"/>
            <a:ext cx="654942" cy="1055601"/>
            <a:chOff x="10694374" y="2142682"/>
            <a:chExt cx="654942" cy="959754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694374" y="2447494"/>
              <a:ext cx="654942" cy="654942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10829626" y="2142682"/>
              <a:ext cx="138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593354" y="985371"/>
            <a:ext cx="654942" cy="1146374"/>
            <a:chOff x="10640978" y="2142682"/>
            <a:chExt cx="654942" cy="104228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640978" y="2530025"/>
              <a:ext cx="654942" cy="654942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10829626" y="2142682"/>
              <a:ext cx="138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192578" y="1015064"/>
            <a:ext cx="654942" cy="1077606"/>
            <a:chOff x="10677549" y="2142682"/>
            <a:chExt cx="654942" cy="979761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677549" y="2467501"/>
              <a:ext cx="654942" cy="654942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10829626" y="2142682"/>
              <a:ext cx="138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544295" y="1015243"/>
            <a:ext cx="772548" cy="1056184"/>
            <a:chOff x="9346351" y="2191052"/>
            <a:chExt cx="772548" cy="960284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46351" y="2378788"/>
              <a:ext cx="772548" cy="772548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9421167" y="21910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289390" y="997670"/>
            <a:ext cx="817547" cy="1173512"/>
            <a:chOff x="11026885" y="1048071"/>
            <a:chExt cx="817547" cy="1066959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026885" y="1297483"/>
              <a:ext cx="817547" cy="81754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11245043" y="1048071"/>
              <a:ext cx="424940" cy="335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17</a:t>
              </a:r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943879" y="1079212"/>
            <a:ext cx="712681" cy="1021351"/>
            <a:chOff x="8100809" y="59784"/>
            <a:chExt cx="712681" cy="928614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100809" y="275717"/>
              <a:ext cx="712681" cy="712681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8285119" y="59784"/>
              <a:ext cx="424940" cy="383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42530" y="1029050"/>
            <a:ext cx="817547" cy="1178641"/>
            <a:chOff x="8596106" y="1100060"/>
            <a:chExt cx="817547" cy="1071622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96106" y="1354135"/>
              <a:ext cx="817547" cy="817547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8710059" y="1100060"/>
              <a:ext cx="424940" cy="383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41660" y="989147"/>
            <a:ext cx="712681" cy="1057926"/>
            <a:chOff x="8164633" y="59784"/>
            <a:chExt cx="712681" cy="961868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164633" y="308971"/>
              <a:ext cx="712681" cy="712681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8285119" y="59784"/>
              <a:ext cx="424940" cy="383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7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Ppswor bottom-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by frequency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2400" y="1600200"/>
                <a:ext cx="6400800" cy="5270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u="sng" dirty="0" smtClean="0"/>
                  <a:t>Initialize</a:t>
                </a:r>
                <a:r>
                  <a:rPr lang="en-US" sz="2400" u="sng" dirty="0" smtClean="0"/>
                  <a:t>:</a:t>
                </a:r>
                <a:r>
                  <a:rPr lang="en-US" sz="2400" dirty="0" smtClean="0"/>
                  <a:t> Empty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 smtClean="0"/>
                  <a:t>that can 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(</a:t>
                </a:r>
                <a:r>
                  <a:rPr lang="en-US" sz="2400" dirty="0" err="1" smtClean="0"/>
                  <a:t>key,rank</a:t>
                </a:r>
                <a:r>
                  <a:rPr lang="en-US" sz="2400" dirty="0" smtClean="0"/>
                  <a:t>) pairs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6400800" cy="527049"/>
              </a:xfrm>
              <a:prstGeom prst="rect">
                <a:avLst/>
              </a:prstGeom>
              <a:blipFill rotWithShape="0">
                <a:blip r:embed="rId4"/>
                <a:stretch>
                  <a:fillRect l="-1238" t="-8140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37652" y="2309811"/>
                <a:ext cx="6415548" cy="2743200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u="sng" dirty="0" smtClean="0"/>
                  <a:t>Process element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:</a:t>
                </a: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=(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)←</m:t>
                        </m:r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arg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max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lim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lim>
                    </m:limLow>
                  </m:oMath>
                </a14:m>
                <a:r>
                  <a:rPr lang="en-US" sz="2400" dirty="0" smtClean="0"/>
                  <a:t>’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b="0" dirty="0" smtClean="0">
                    <a:solidFill>
                      <a:schemeClr val="tx2"/>
                    </a:solidFill>
                  </a:rPr>
                  <a:t>“score”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𝐸𝑥𝑝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sz="2400" dirty="0" smtClean="0"/>
              </a:p>
              <a:p>
                <a:pPr>
                  <a:buFont typeface="Wingdings" charset="2"/>
                  <a:buChar char="§"/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2400" dirty="0" smtClean="0"/>
                  <a:t> , If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  <a:latin typeface="Cambria Math" charset="0"/>
                  </a:rPr>
                  <a:t>, </a:t>
                </a:r>
                <a:r>
                  <a:rPr lang="en-US" sz="2400" dirty="0" smtClean="0">
                    <a:latin typeface="Cambria Math" charset="0"/>
                  </a:rPr>
                  <a:t>replace it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charset="0"/>
                      </a:rPr>
                      <m:t>min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sz="2400" dirty="0" smtClean="0">
                    <a:latin typeface="Cambria Math" charset="0"/>
                  </a:rPr>
                  <a:t>Else,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 ←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 ∪{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2" y="2309811"/>
                <a:ext cx="6415548" cy="2743200"/>
              </a:xfrm>
              <a:prstGeom prst="rect">
                <a:avLst/>
              </a:prstGeom>
              <a:blipFill rotWithShape="0">
                <a:blip r:embed="rId5"/>
                <a:stretch>
                  <a:fillRect l="-1521" t="-1755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63307" y="2124180"/>
                <a:ext cx="524880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 smtClean="0"/>
                  <a:t> “rank” of </a:t>
                </a:r>
                <a:r>
                  <a:rPr lang="en-US" sz="2400" dirty="0"/>
                  <a:t>key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=</a:t>
                </a:r>
              </a:p>
              <a:p>
                <a:r>
                  <a:rPr lang="en-US" sz="2400" dirty="0" smtClean="0"/>
                  <a:t>Smallest score over elements with key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u="sng" dirty="0" smtClean="0">
                    <a:solidFill>
                      <a:schemeClr val="tx2"/>
                    </a:solidFill>
                  </a:rPr>
                  <a:t>Claim</a:t>
                </a:r>
                <a:r>
                  <a:rPr lang="en-US" sz="2400" dirty="0" smtClean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𝐸𝑥𝑝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 smtClean="0"/>
                  <a:t> (min of </a:t>
                </a:r>
                <a:r>
                  <a:rPr lang="en-US" sz="2400" dirty="0" err="1" smtClean="0"/>
                  <a:t>Exp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r.v.s</a:t>
                </a:r>
                <a:r>
                  <a:rPr lang="en-US" sz="2400" dirty="0" smtClean="0"/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07" y="2124180"/>
                <a:ext cx="52488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1742" t="-4061" r="-151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63307" y="3387542"/>
                <a:ext cx="53088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Sketch contains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keys with smallest rank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07" y="3387542"/>
                <a:ext cx="530888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722" t="-10667" r="-80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94687" y="1619865"/>
            <a:ext cx="4074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Correctness (sample is </a:t>
            </a:r>
            <a:r>
              <a:rPr lang="en-US" sz="2400" u="sng" dirty="0" err="1" smtClean="0"/>
              <a:t>ppswor</a:t>
            </a:r>
            <a:r>
              <a:rPr lang="en-US" sz="2400" u="sng" dirty="0" smtClean="0"/>
              <a:t>)</a:t>
            </a:r>
            <a:endParaRPr lang="en-US" sz="2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152400" y="5238642"/>
                <a:ext cx="9144000" cy="129233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u="sng" dirty="0" smtClean="0"/>
                  <a:t>Merge</a:t>
                </a:r>
                <a:r>
                  <a:rPr lang="en-US" sz="2400" u="sng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:</a:t>
                </a: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 smtClean="0"/>
                  <a:t>Unique union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∪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: Duplicate keys replaced by one with min rank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pairs with smallest rank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238642"/>
                <a:ext cx="9144000" cy="1292331"/>
              </a:xfrm>
              <a:prstGeom prst="rect">
                <a:avLst/>
              </a:prstGeom>
              <a:blipFill rotWithShape="0">
                <a:blip r:embed="rId8"/>
                <a:stretch>
                  <a:fillRect l="-1000" t="-3679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63307" y="3958490"/>
                <a:ext cx="55286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Catch:  Estimation </a:t>
                </a:r>
                <a:r>
                  <a:rPr lang="mr-IN" sz="2400" dirty="0" smtClean="0">
                    <a:solidFill>
                      <a:srgbClr val="FF0000"/>
                    </a:solidFill>
                  </a:rPr>
                  <a:t>–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Do not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for sampled keys.</a:t>
                </a:r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Solution: second pass, or more complex estimators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07" y="3958490"/>
                <a:ext cx="5528693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165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0" grpId="0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10972800" cy="38099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Tuesday and</a:t>
            </a:r>
            <a:r>
              <a:rPr lang="en-US" altLang="zh-CN" dirty="0" smtClean="0"/>
              <a:t> Friday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 smtClean="0"/>
              <a:t>中文</a:t>
            </a:r>
            <a:r>
              <a:rPr lang="zh-CN" altLang="en-US" dirty="0"/>
              <a:t>班 </a:t>
            </a:r>
            <a:r>
              <a:rPr lang="en-US" altLang="zh-CN" dirty="0" smtClean="0"/>
              <a:t>9:55-11:30 </a:t>
            </a:r>
            <a:r>
              <a:rPr lang="zh-CN" altLang="en-US" dirty="0" smtClean="0"/>
              <a:t>研究生</a:t>
            </a:r>
            <a:r>
              <a:rPr lang="zh-CN" altLang="en-US" dirty="0"/>
              <a:t>楼</a:t>
            </a:r>
            <a:r>
              <a:rPr lang="en-US" altLang="zh-CN" dirty="0"/>
              <a:t>208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English Class </a:t>
            </a:r>
            <a:r>
              <a:rPr lang="en-US" altLang="zh-CN" dirty="0" smtClean="0"/>
              <a:t>13:20-14:55 </a:t>
            </a:r>
            <a:r>
              <a:rPr lang="zh-CN" altLang="en-US" dirty="0" smtClean="0"/>
              <a:t>研究生楼</a:t>
            </a:r>
            <a:r>
              <a:rPr lang="en-US" altLang="zh-CN" dirty="0" smtClean="0"/>
              <a:t>606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Grade:  50% final exam,  50% Homework (or quiz)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Recommended Books (P</a:t>
            </a:r>
            <a:r>
              <a:rPr lang="en-US" altLang="zh-CN" dirty="0"/>
              <a:t>DF available: http://dimacs.rutgers.edu/~graham/ssbd.html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  <a:t>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676400"/>
            <a:ext cx="194932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Next: </a:t>
            </a:r>
            <a:br>
              <a:rPr lang="en-US" dirty="0" smtClean="0"/>
            </a:br>
            <a:r>
              <a:rPr lang="en-US" dirty="0" smtClean="0"/>
              <a:t> Data sets relations from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0"/>
            <a:ext cx="10210800" cy="342900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000" dirty="0" smtClean="0"/>
              <a:t>LSH property of </a:t>
            </a:r>
            <a:r>
              <a:rPr lang="en-US" sz="4000" dirty="0" err="1" smtClean="0"/>
              <a:t>MinHash</a:t>
            </a:r>
            <a:r>
              <a:rPr lang="en-US" sz="4000" dirty="0" smtClean="0"/>
              <a:t> sketches and coordinated samples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 smtClean="0"/>
              <a:t>Estimating relations of data sets from their sketches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600" dirty="0"/>
              <a:t>Modeling using </a:t>
            </a:r>
            <a:r>
              <a:rPr lang="en-US" sz="3600" dirty="0" smtClean="0"/>
              <a:t>features,  sketches for scalability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 smtClean="0"/>
              <a:t>Example:  Near-duplicate detection in text documents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600" dirty="0"/>
              <a:t>n</a:t>
            </a:r>
            <a:r>
              <a:rPr lang="en-US" sz="3600" dirty="0" smtClean="0"/>
              <a:t>-gram features</a:t>
            </a: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 err="1"/>
              <a:t>Jaccard</a:t>
            </a:r>
            <a:r>
              <a:rPr lang="en-US" sz="4000" dirty="0"/>
              <a:t> </a:t>
            </a:r>
            <a:r>
              <a:rPr lang="en-US" sz="4000" dirty="0" smtClean="0"/>
              <a:t> similarity estimation from </a:t>
            </a:r>
            <a:r>
              <a:rPr lang="en-US" sz="4000" dirty="0" err="1" smtClean="0"/>
              <a:t>minhash</a:t>
            </a:r>
            <a:r>
              <a:rPr lang="en-US" sz="4000" dirty="0" smtClean="0"/>
              <a:t> sketches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 of data sets from their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2340" y="1406674"/>
            <a:ext cx="9144000" cy="685800"/>
          </a:xfrm>
          <a:solidFill>
            <a:schemeClr val="accent1">
              <a:alpha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View data sets as vectors (key=position, entry=value)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4741" y="3297544"/>
            <a:ext cx="4735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(0</a:t>
            </a:r>
            <a:r>
              <a:rPr lang="en-US" sz="2400" dirty="0" smtClean="0"/>
              <a:t>,   0,   1,    0,      1,   1,    0,     0,   1…)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914741" y="4275540"/>
            <a:ext cx="4804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(1</a:t>
            </a:r>
            <a:r>
              <a:rPr lang="en-US" sz="2400" dirty="0" smtClean="0"/>
              <a:t>,   0,    1,   1,       0,   1,   0,      1,   0…)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Magnetic Disk 7"/>
              <p:cNvSpPr/>
              <p:nvPr/>
            </p:nvSpPr>
            <p:spPr>
              <a:xfrm>
                <a:off x="2567657" y="3211669"/>
                <a:ext cx="1536168" cy="76646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Flowchart: Magnetic Dis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57" y="3211669"/>
                <a:ext cx="1536168" cy="766465"/>
              </a:xfrm>
              <a:prstGeom prst="flowChartMagneticDisk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Magnetic Disk 12"/>
              <p:cNvSpPr/>
              <p:nvPr/>
            </p:nvSpPr>
            <p:spPr>
              <a:xfrm>
                <a:off x="2585529" y="4306862"/>
                <a:ext cx="1536168" cy="76646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Flowchart: Magnetic Dis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29" y="4306862"/>
                <a:ext cx="1536168" cy="766465"/>
              </a:xfrm>
              <a:prstGeom prst="flowChartMagneticDisk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4568695" y="3412502"/>
            <a:ext cx="161025" cy="196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95800" y="4455861"/>
            <a:ext cx="161025" cy="196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144" y="2770422"/>
            <a:ext cx="397488" cy="397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034" y="2730338"/>
            <a:ext cx="477656" cy="477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914" y="2757095"/>
            <a:ext cx="424142" cy="424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247" y="2667000"/>
            <a:ext cx="604333" cy="604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3086" y="2759478"/>
            <a:ext cx="419377" cy="4193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34" y="2750537"/>
            <a:ext cx="437259" cy="4372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6031" y="2766692"/>
            <a:ext cx="404948" cy="4049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1794" y="2750523"/>
            <a:ext cx="437286" cy="4372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8433" y="2781213"/>
            <a:ext cx="375907" cy="3759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217" y="2969166"/>
            <a:ext cx="477656" cy="4776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720" y="2909495"/>
            <a:ext cx="424142" cy="4241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853" y="2829221"/>
            <a:ext cx="604333" cy="604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0749" y="2949267"/>
            <a:ext cx="437286" cy="4372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46" y="4080944"/>
            <a:ext cx="477656" cy="4776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623" y="4123484"/>
            <a:ext cx="419377" cy="4193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4038" y="4188318"/>
            <a:ext cx="437259" cy="4372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6764" y="4080944"/>
            <a:ext cx="404948" cy="4049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5804" y="4018575"/>
            <a:ext cx="437286" cy="437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74458" y="5413971"/>
                <a:ext cx="92269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MinHash sketches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smtClean="0"/>
                  <a:t>(same hash functions)</a:t>
                </a:r>
                <a:endParaRPr lang="en-US" sz="2400" dirty="0"/>
              </a:p>
              <a:p>
                <a:r>
                  <a:rPr lang="en-US" sz="2400" dirty="0" smtClean="0"/>
                  <a:t>“Locality Sensitive Hashing” (LSH): Similar data sets have similar sketches</a:t>
                </a:r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58" y="5413971"/>
                <a:ext cx="9226942" cy="830997"/>
              </a:xfrm>
              <a:prstGeom prst="rect">
                <a:avLst/>
              </a:prstGeom>
              <a:blipFill rotWithShape="0">
                <a:blip r:embed="rId13"/>
                <a:stretch>
                  <a:fillRect l="-1057" t="-5882" r="-39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 of data sets from their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40" y="1331788"/>
            <a:ext cx="10744200" cy="551437"/>
          </a:xfrm>
          <a:solidFill>
            <a:schemeClr val="accent1">
              <a:alpha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View </a:t>
            </a:r>
            <a:r>
              <a:rPr lang="en-US" sz="2800" dirty="0" smtClean="0">
                <a:solidFill>
                  <a:srgbClr val="7030A0"/>
                </a:solidFill>
              </a:rPr>
              <a:t>weighted</a:t>
            </a:r>
            <a:r>
              <a:rPr lang="en-US" sz="2800" dirty="0" smtClean="0"/>
              <a:t> data sets as </a:t>
            </a:r>
            <a:r>
              <a:rPr lang="en-US" sz="2800" dirty="0" smtClean="0">
                <a:solidFill>
                  <a:srgbClr val="7030A0"/>
                </a:solidFill>
              </a:rPr>
              <a:t>weighted</a:t>
            </a:r>
            <a:r>
              <a:rPr lang="en-US" sz="2800" dirty="0" smtClean="0"/>
              <a:t> vectors (key=position, entry=value)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4741" y="3297544"/>
            <a:ext cx="4735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(0</a:t>
            </a:r>
            <a:r>
              <a:rPr lang="en-US" sz="2400" dirty="0" smtClean="0"/>
              <a:t>,   0,   4,    0,      2,   7,    0,     0,   5…)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914741" y="4275540"/>
            <a:ext cx="496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(3,   0,    2,   1,       0,  10,   0</a:t>
            </a:r>
            <a:r>
              <a:rPr lang="en-US" sz="2400" smtClean="0"/>
              <a:t>,      7,   </a:t>
            </a:r>
            <a:r>
              <a:rPr lang="en-US" sz="2400" dirty="0" smtClean="0"/>
              <a:t>0…)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Magnetic Disk 7"/>
              <p:cNvSpPr/>
              <p:nvPr/>
            </p:nvSpPr>
            <p:spPr>
              <a:xfrm>
                <a:off x="2567657" y="3211669"/>
                <a:ext cx="1536168" cy="76646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Flowchart: Magnetic Dis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57" y="3211669"/>
                <a:ext cx="1536168" cy="766465"/>
              </a:xfrm>
              <a:prstGeom prst="flowChartMagneticDisk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Magnetic Disk 12"/>
              <p:cNvSpPr/>
              <p:nvPr/>
            </p:nvSpPr>
            <p:spPr>
              <a:xfrm>
                <a:off x="2585529" y="4306862"/>
                <a:ext cx="1536168" cy="76646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Flowchart: Magnetic Dis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29" y="4306862"/>
                <a:ext cx="1536168" cy="766465"/>
              </a:xfrm>
              <a:prstGeom prst="flowChartMagneticDisk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4568695" y="3412502"/>
            <a:ext cx="161025" cy="196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95800" y="4455861"/>
            <a:ext cx="161025" cy="196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144" y="2770422"/>
            <a:ext cx="397488" cy="397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034" y="2730338"/>
            <a:ext cx="477656" cy="477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914" y="2757095"/>
            <a:ext cx="424142" cy="424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247" y="2667000"/>
            <a:ext cx="604333" cy="604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3086" y="2759478"/>
            <a:ext cx="419377" cy="4193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34" y="2750537"/>
            <a:ext cx="437259" cy="4372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6031" y="2766692"/>
            <a:ext cx="404948" cy="4049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1794" y="2750523"/>
            <a:ext cx="437286" cy="4372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8433" y="2781213"/>
            <a:ext cx="375907" cy="3759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217" y="2969166"/>
            <a:ext cx="477656" cy="4776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720" y="2909495"/>
            <a:ext cx="424142" cy="4241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853" y="2829221"/>
            <a:ext cx="604333" cy="604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0749" y="2949267"/>
            <a:ext cx="437286" cy="4372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46" y="4080944"/>
            <a:ext cx="477656" cy="4776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623" y="4123484"/>
            <a:ext cx="419377" cy="4193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4038" y="4188318"/>
            <a:ext cx="437259" cy="4372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6764" y="4080944"/>
            <a:ext cx="404948" cy="4049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5804" y="4018575"/>
            <a:ext cx="437286" cy="437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74458" y="5413971"/>
                <a:ext cx="93793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Bottom-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smtClean="0"/>
                  <a:t>(</a:t>
                </a:r>
                <a:r>
                  <a:rPr lang="en-US" sz="2400" i="1" dirty="0" smtClean="0">
                    <a:solidFill>
                      <a:schemeClr val="tx2"/>
                    </a:solidFill>
                  </a:rPr>
                  <a:t>coordinated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:</a:t>
                </a:r>
                <a:r>
                  <a:rPr lang="en-US" sz="2400" dirty="0" smtClean="0"/>
                  <a:t>  same hash functions)</a:t>
                </a:r>
                <a:endParaRPr lang="en-US" sz="2400" dirty="0"/>
              </a:p>
              <a:p>
                <a:r>
                  <a:rPr lang="en-US" sz="2400" dirty="0" smtClean="0"/>
                  <a:t>“Locality Sensitive Hashing” (LSH): Similar data sets have similar sketches</a:t>
                </a:r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58" y="5413971"/>
                <a:ext cx="9379342" cy="830997"/>
              </a:xfrm>
              <a:prstGeom prst="rect">
                <a:avLst/>
              </a:prstGeom>
              <a:blipFill rotWithShape="0">
                <a:blip r:embed="rId13"/>
                <a:stretch>
                  <a:fillRect l="-104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2674716" y="390903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3,2,1,1    0,     7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626750" y="2615626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4,  2,     7,   5</a:t>
            </a:r>
            <a:endParaRPr lang="en-US" sz="1600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Useful relations that can be estimated from </a:t>
            </a:r>
            <a:r>
              <a:rPr lang="en-US" dirty="0" err="1" smtClean="0"/>
              <a:t>minhash</a:t>
            </a:r>
            <a:r>
              <a:rPr lang="en-US" dirty="0" smtClean="0"/>
              <a:t> sketches/coordinated samples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44225"/>
                <a:ext cx="7772400" cy="38100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Nearest neighbors structures: 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Distance norms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||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|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𝑝</m:t>
                        </m:r>
                      </m:sup>
                    </m:sSubSup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𝑗h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𝑖h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Growth-only norm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max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0, 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𝑗h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𝑖h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  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Cosine similarity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Size of union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/>
                      <m: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lim>
                        </m:limLow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(weighted) </a:t>
                </a:r>
                <a:r>
                  <a:rPr lang="en-US" dirty="0" err="1" smtClean="0"/>
                  <a:t>Jaccard</a:t>
                </a:r>
                <a:r>
                  <a:rPr lang="en-US" dirty="0" smtClean="0"/>
                  <a:t> similarity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  <m:sup/>
                          <m: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in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lim>
                            </m:limLow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𝑖h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  <m:sup/>
                          <m: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lim>
                            </m:limLow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𝑖h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Robust statistics (sum of medians)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/>
                      <m:e>
                        <m:limLow>
                          <m:limLow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edian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lim>
                        </m:limLow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44225"/>
                <a:ext cx="7772400" cy="3810000"/>
              </a:xfrm>
              <a:blipFill rotWithShape="0">
                <a:blip r:embed="rId2"/>
                <a:stretch>
                  <a:fillRect l="-863" t="-2400" b="-8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45529" y="1644225"/>
                <a:ext cx="3628942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9" y="1644225"/>
                <a:ext cx="3628942" cy="461665"/>
              </a:xfrm>
              <a:prstGeom prst="rect">
                <a:avLst/>
              </a:prstGeom>
              <a:blipFill rotWithShape="0">
                <a:blip r:embed="rId3"/>
                <a:stretch>
                  <a:fillRect r="-336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0909" y="5680813"/>
            <a:ext cx="1138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Intensive computations over full data sets is replaced by working with their small sketches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99" y="1651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Weighted </a:t>
            </a:r>
            <a:r>
              <a:rPr lang="en-US" dirty="0" err="1" smtClean="0"/>
              <a:t>Jaccard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22030" y="3086863"/>
                <a:ext cx="7547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𝑉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=(0.00, 0.23, 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0.00, 0.00, 0.03, 0.00, 1.00,0.13)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0" y="3086863"/>
                <a:ext cx="7547428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2085744" y="1837193"/>
            <a:ext cx="28645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Sum of min over sum of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12419" y="1837192"/>
                <a:ext cx="4308827" cy="102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𝑉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min</m:t>
                              </m:r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}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800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max</m:t>
                              </m:r>
                              <m:r>
                                <a:rPr lang="en-US" sz="2800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}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418" y="1837192"/>
                <a:ext cx="4308827" cy="102444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103887" y="1219201"/>
            <a:ext cx="756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Similarity of weighted (nonnegative)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22030" y="3668017"/>
                <a:ext cx="7547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𝑈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=(0.34, 0.21,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0.00, 0.03, 0.05, 0.00,1.00, 0.00)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0" y="3668017"/>
                <a:ext cx="7547428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45344" y="4334040"/>
                <a:ext cx="7924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min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=(0.00, 0.21,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0.00, 0.00, 0.03, 0.00, 1.00, 0.00)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3" y="4334040"/>
                <a:ext cx="7924115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9943" y="4882653"/>
                <a:ext cx="79495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max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=(0.34, 0.23,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0.00, 0.03, 0.05, 0.00, 1.00, 0.13)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3" y="4882653"/>
                <a:ext cx="7949514" cy="523220"/>
              </a:xfrm>
              <a:prstGeom prst="rect">
                <a:avLst/>
              </a:prstGeom>
              <a:blipFill rotWithShape="1">
                <a:blip r:embed="rId7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732258" y="5459000"/>
                <a:ext cx="4308827" cy="89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𝑉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1.24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1.78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57" y="5458999"/>
                <a:ext cx="4308827" cy="89915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6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99" y="1651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Cosine </a:t>
            </a:r>
            <a:r>
              <a:rPr lang="en-US" dirty="0"/>
              <a:t>S</a:t>
            </a:r>
            <a:r>
              <a:rPr lang="en-US" dirty="0" smtClean="0"/>
              <a:t>imilarity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1953" y="1486331"/>
            <a:ext cx="8194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Similarity measure between two vectors:  The cosine of the angle between the two vectors.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610600" y="304800"/>
            <a:ext cx="762000" cy="990600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610600" y="1066800"/>
            <a:ext cx="1066800" cy="228600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8001000" y="800100"/>
            <a:ext cx="1219200" cy="137246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33130" y="697468"/>
                <a:ext cx="374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2"/>
                          </a:solidFill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29" y="697468"/>
                <a:ext cx="37414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404181" y="3251201"/>
                <a:ext cx="6819648" cy="1130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2"/>
                          </a:solidFill>
                          <a:latin typeface="Cambria Math"/>
                        </a:rPr>
                        <m:t>C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𝑈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𝑉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𝑈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81" y="3251200"/>
                <a:ext cx="6819648" cy="113005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710993" y="5029200"/>
                <a:ext cx="6667248" cy="969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Euclidean Norm: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V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993" y="5029200"/>
                <a:ext cx="6667248" cy="969176"/>
              </a:xfrm>
              <a:prstGeom prst="rect">
                <a:avLst/>
              </a:prstGeom>
              <a:blipFill rotWithShape="1">
                <a:blip r:embed="rId8"/>
                <a:stretch>
                  <a:fillRect l="-1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 from sketches: 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17638"/>
            <a:ext cx="8229600" cy="3611562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Pattern changes, Anomaly detection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Search (find results similar to query)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Detect Plagiarism, copyright violations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Classification (find nearest labeled entities)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Semi-supervised learning:  Use similarities to extend labels of entities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Influence/coverage of sets of entities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Diversity in search results (show different types of results)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mr-IN" dirty="0" smtClean="0"/>
              <a:t>…</a:t>
            </a:r>
            <a:r>
              <a:rPr lang="en-US" dirty="0" smtClean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Search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Magnetic Disk 7"/>
              <p:cNvSpPr/>
              <p:nvPr/>
            </p:nvSpPr>
            <p:spPr>
              <a:xfrm>
                <a:off x="4199391" y="3590746"/>
                <a:ext cx="1676400" cy="76608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1′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8" name="Flowchart: Magnetic Dis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391" y="3590746"/>
                <a:ext cx="1676400" cy="766089"/>
              </a:xfrm>
              <a:prstGeom prst="flowChartMagneticDisk">
                <a:avLst/>
              </a:prstGeom>
              <a:blipFill rotWithShape="0">
                <a:blip r:embed="rId3"/>
                <a:stretch>
                  <a:fillRect l="-7168" b="-3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Magnetic Disk 12"/>
              <p:cNvSpPr/>
              <p:nvPr/>
            </p:nvSpPr>
            <p:spPr>
              <a:xfrm>
                <a:off x="1816869" y="4235965"/>
                <a:ext cx="1931276" cy="914400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2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3" name="Flowchart: Magnetic Dis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869" y="4235965"/>
                <a:ext cx="1931276" cy="914400"/>
              </a:xfrm>
              <a:prstGeom prst="flowChartMagneticDisk">
                <a:avLst/>
              </a:prstGeom>
              <a:blipFill rotWithShape="0">
                <a:blip r:embed="rId4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91914" y="1468764"/>
            <a:ext cx="1028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 issues a query (over images, movies, text document, Webpages)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1268709"/>
            <a:ext cx="511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Flowchart: Magnetic Disk 25"/>
              <p:cNvSpPr/>
              <p:nvPr/>
            </p:nvSpPr>
            <p:spPr>
              <a:xfrm>
                <a:off x="4639512" y="4915345"/>
                <a:ext cx="1676400" cy="76608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1′′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6" name="Flowchart: Magnetic Dis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512" y="4915345"/>
                <a:ext cx="1676400" cy="766089"/>
              </a:xfrm>
              <a:prstGeom prst="flowChartMagneticDisk">
                <a:avLst/>
              </a:prstGeom>
              <a:blipFill rotWithShape="0">
                <a:blip r:embed="rId5"/>
                <a:stretch>
                  <a:fillRect l="-10753" b="-3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>
              <a:xfrm>
                <a:off x="5849515" y="2895600"/>
                <a:ext cx="1676400" cy="76608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1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515" y="2895600"/>
                <a:ext cx="1676400" cy="766089"/>
              </a:xfrm>
              <a:prstGeom prst="flowChartMagneticDisk">
                <a:avLst/>
              </a:prstGeom>
              <a:blipFill rotWithShape="0">
                <a:blip r:embed="rId6"/>
                <a:stretch>
                  <a:fillRect l="-3226" b="-3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2211114" y="2230328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Search engine finds many </a:t>
            </a:r>
            <a:r>
              <a:rPr lang="en-US" sz="2800" dirty="0" smtClean="0"/>
              <a:t>relevant </a:t>
            </a:r>
            <a:r>
              <a:rPr lang="en-US" sz="2800" dirty="0"/>
              <a:t>documents: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Flowchart: Magnetic Disk 29"/>
              <p:cNvSpPr/>
              <p:nvPr/>
            </p:nvSpPr>
            <p:spPr>
              <a:xfrm>
                <a:off x="1816869" y="3204488"/>
                <a:ext cx="1931276" cy="914400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2′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0" name="Flowchart: Magnetic Disk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869" y="3204488"/>
                <a:ext cx="1931276" cy="914400"/>
              </a:xfrm>
              <a:prstGeom prst="flowChartMagneticDisk">
                <a:avLst/>
              </a:prstGeom>
              <a:blipFill rotWithShape="0">
                <a:blip r:embed="rId7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Magnetic Disk 30"/>
              <p:cNvSpPr/>
              <p:nvPr/>
            </p:nvSpPr>
            <p:spPr>
              <a:xfrm>
                <a:off x="7052950" y="4684116"/>
                <a:ext cx="1931276" cy="914400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2′′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1" name="Flowchart: Magnetic Disk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50" y="4684116"/>
                <a:ext cx="1931276" cy="914400"/>
              </a:xfrm>
              <a:prstGeom prst="flowChartMagneticDisk">
                <a:avLst/>
              </a:prstGeom>
              <a:blipFill rotWithShape="0">
                <a:blip r:embed="rId8"/>
                <a:stretch>
                  <a:fillRect l="-2804"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Magnetic Disk 31"/>
              <p:cNvSpPr/>
              <p:nvPr/>
            </p:nvSpPr>
            <p:spPr>
              <a:xfrm>
                <a:off x="8424550" y="3059389"/>
                <a:ext cx="1931276" cy="914400"/>
              </a:xfrm>
              <a:prstGeom prst="flowChartMagneticDisk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3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2" name="Flowchart: Magnetic Disk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50" y="3059389"/>
                <a:ext cx="1931276" cy="914400"/>
              </a:xfrm>
              <a:prstGeom prst="flowChartMagneticDisk">
                <a:avLst/>
              </a:prstGeom>
              <a:blipFill rotWithShape="0">
                <a:blip r:embed="rId9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Magnetic Disk 32"/>
              <p:cNvSpPr/>
              <p:nvPr/>
            </p:nvSpPr>
            <p:spPr>
              <a:xfrm>
                <a:off x="7058205" y="3638911"/>
                <a:ext cx="1931276" cy="914400"/>
              </a:xfrm>
              <a:prstGeom prst="flowChartMagneticDisk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3′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3" name="Flowchart: Magnetic Disk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205" y="3638911"/>
                <a:ext cx="1931276" cy="914400"/>
              </a:xfrm>
              <a:prstGeom prst="flowChartMagneticDisk">
                <a:avLst/>
              </a:prstGeom>
              <a:blipFill rotWithShape="0">
                <a:blip r:embed="rId10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lowchart: Magnetic Disk 33"/>
              <p:cNvSpPr/>
              <p:nvPr/>
            </p:nvSpPr>
            <p:spPr>
              <a:xfrm>
                <a:off x="2391612" y="5150365"/>
                <a:ext cx="1931276" cy="914400"/>
              </a:xfrm>
              <a:prstGeom prst="flowChartMagneticDisk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3′′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4" name="Flowchart: Magnetic Disk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612" y="5150365"/>
                <a:ext cx="1931276" cy="914400"/>
              </a:xfrm>
              <a:prstGeom prst="flowChartMagneticDisk">
                <a:avLst/>
              </a:prstGeom>
              <a:blipFill rotWithShape="0">
                <a:blip r:embed="rId11"/>
                <a:stretch>
                  <a:fillRect l="-2804"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26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Elimination of near duplicates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5144" y="1447800"/>
            <a:ext cx="10045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</a:t>
            </a:r>
            <a:r>
              <a:rPr lang="en-US" sz="2800" dirty="0" smtClean="0"/>
              <a:t>edundant </a:t>
            </a:r>
            <a:r>
              <a:rPr lang="en-US" sz="2800" dirty="0"/>
              <a:t>information – many documents are very similar.  Want to eliminate </a:t>
            </a:r>
            <a:r>
              <a:rPr lang="en-US" sz="2800" i="1" dirty="0"/>
              <a:t>near-duplicates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lowchart: Magnetic Disk 7"/>
              <p:cNvSpPr/>
              <p:nvPr/>
            </p:nvSpPr>
            <p:spPr>
              <a:xfrm>
                <a:off x="4199391" y="3590746"/>
                <a:ext cx="1676400" cy="76608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1′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4" name="Flowchart: Magnetic Dis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391" y="3590746"/>
                <a:ext cx="1676400" cy="766089"/>
              </a:xfrm>
              <a:prstGeom prst="flowChartMagneticDisk">
                <a:avLst/>
              </a:prstGeom>
              <a:blipFill rotWithShape="0">
                <a:blip r:embed="rId3"/>
                <a:stretch>
                  <a:fillRect l="-7168" b="-3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lowchart: Magnetic Disk 12"/>
              <p:cNvSpPr/>
              <p:nvPr/>
            </p:nvSpPr>
            <p:spPr>
              <a:xfrm>
                <a:off x="1816869" y="4235965"/>
                <a:ext cx="1931276" cy="914400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2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5" name="Flowchart: Magnetic Dis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869" y="4235965"/>
                <a:ext cx="1931276" cy="914400"/>
              </a:xfrm>
              <a:prstGeom prst="flowChartMagneticDisk">
                <a:avLst/>
              </a:prstGeom>
              <a:blipFill rotWithShape="0">
                <a:blip r:embed="rId4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lowchart: Magnetic Disk 25"/>
              <p:cNvSpPr/>
              <p:nvPr/>
            </p:nvSpPr>
            <p:spPr>
              <a:xfrm>
                <a:off x="4639512" y="4915345"/>
                <a:ext cx="1676400" cy="76608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1′′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6" name="Flowchart: Magnetic Dis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512" y="4915345"/>
                <a:ext cx="1676400" cy="766089"/>
              </a:xfrm>
              <a:prstGeom prst="flowChartMagneticDisk">
                <a:avLst/>
              </a:prstGeom>
              <a:blipFill rotWithShape="0">
                <a:blip r:embed="rId5"/>
                <a:stretch>
                  <a:fillRect l="-10753" b="-3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owchart: Magnetic Disk 27"/>
              <p:cNvSpPr/>
              <p:nvPr/>
            </p:nvSpPr>
            <p:spPr>
              <a:xfrm>
                <a:off x="5849515" y="2895600"/>
                <a:ext cx="1676400" cy="76608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1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7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515" y="2895600"/>
                <a:ext cx="1676400" cy="766089"/>
              </a:xfrm>
              <a:prstGeom prst="flowChartMagneticDisk">
                <a:avLst/>
              </a:prstGeom>
              <a:blipFill rotWithShape="0">
                <a:blip r:embed="rId6"/>
                <a:stretch>
                  <a:fillRect l="-3226" b="-3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Magnetic Disk 29"/>
              <p:cNvSpPr/>
              <p:nvPr/>
            </p:nvSpPr>
            <p:spPr>
              <a:xfrm>
                <a:off x="1816869" y="3204488"/>
                <a:ext cx="1931276" cy="914400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2′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8" name="Flowchart: Magnetic Disk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869" y="3204488"/>
                <a:ext cx="1931276" cy="914400"/>
              </a:xfrm>
              <a:prstGeom prst="flowChartMagneticDisk">
                <a:avLst/>
              </a:prstGeom>
              <a:blipFill rotWithShape="0">
                <a:blip r:embed="rId7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lowchart: Magnetic Disk 30"/>
              <p:cNvSpPr/>
              <p:nvPr/>
            </p:nvSpPr>
            <p:spPr>
              <a:xfrm>
                <a:off x="7052950" y="4684116"/>
                <a:ext cx="1931276" cy="914400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2′′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9" name="Flowchart: Magnetic Disk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50" y="4684116"/>
                <a:ext cx="1931276" cy="914400"/>
              </a:xfrm>
              <a:prstGeom prst="flowChartMagneticDisk">
                <a:avLst/>
              </a:prstGeom>
              <a:blipFill rotWithShape="0">
                <a:blip r:embed="rId8"/>
                <a:stretch>
                  <a:fillRect l="-2804"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31"/>
              <p:cNvSpPr/>
              <p:nvPr/>
            </p:nvSpPr>
            <p:spPr>
              <a:xfrm>
                <a:off x="8424550" y="3059389"/>
                <a:ext cx="1931276" cy="914400"/>
              </a:xfrm>
              <a:prstGeom prst="flowChartMagneticDisk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3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0" name="Flowchart: Magnetic Disk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50" y="3059389"/>
                <a:ext cx="1931276" cy="914400"/>
              </a:xfrm>
              <a:prstGeom prst="flowChartMagneticDisk">
                <a:avLst/>
              </a:prstGeom>
              <a:blipFill rotWithShape="0">
                <a:blip r:embed="rId9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Flowchart: Magnetic Disk 32"/>
              <p:cNvSpPr/>
              <p:nvPr/>
            </p:nvSpPr>
            <p:spPr>
              <a:xfrm>
                <a:off x="7058205" y="3638911"/>
                <a:ext cx="1931276" cy="914400"/>
              </a:xfrm>
              <a:prstGeom prst="flowChartMagneticDisk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3′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1" name="Flowchart: Magnetic Disk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205" y="3638911"/>
                <a:ext cx="1931276" cy="914400"/>
              </a:xfrm>
              <a:prstGeom prst="flowChartMagneticDisk">
                <a:avLst/>
              </a:prstGeom>
              <a:blipFill rotWithShape="0">
                <a:blip r:embed="rId10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33"/>
              <p:cNvSpPr/>
              <p:nvPr/>
            </p:nvSpPr>
            <p:spPr>
              <a:xfrm>
                <a:off x="2391612" y="5150365"/>
                <a:ext cx="1931276" cy="914400"/>
              </a:xfrm>
              <a:prstGeom prst="flowChartMagneticDisk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3′′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2" name="Flowchart: Magnetic Disk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612" y="5150365"/>
                <a:ext cx="1931276" cy="914400"/>
              </a:xfrm>
              <a:prstGeom prst="flowChartMagneticDisk">
                <a:avLst/>
              </a:prstGeom>
              <a:blipFill rotWithShape="0">
                <a:blip r:embed="rId11"/>
                <a:stretch>
                  <a:fillRect l="-2804"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7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Elimination of near duplicates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Magnetic Disk 7"/>
              <p:cNvSpPr/>
              <p:nvPr/>
            </p:nvSpPr>
            <p:spPr>
              <a:xfrm>
                <a:off x="4199391" y="3590746"/>
                <a:ext cx="1676400" cy="76608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1′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7" name="Flowchart: Magnetic Dis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391" y="3590746"/>
                <a:ext cx="1676400" cy="766089"/>
              </a:xfrm>
              <a:prstGeom prst="flowChartMagneticDisk">
                <a:avLst/>
              </a:prstGeom>
              <a:blipFill rotWithShape="0">
                <a:blip r:embed="rId3"/>
                <a:stretch>
                  <a:fillRect l="-7168" b="-3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Magnetic Disk 12"/>
              <p:cNvSpPr/>
              <p:nvPr/>
            </p:nvSpPr>
            <p:spPr>
              <a:xfrm>
                <a:off x="1816869" y="4235965"/>
                <a:ext cx="1931276" cy="914400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2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8" name="Flowchart: Magnetic Dis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869" y="4235965"/>
                <a:ext cx="1931276" cy="914400"/>
              </a:xfrm>
              <a:prstGeom prst="flowChartMagneticDisk">
                <a:avLst/>
              </a:prstGeom>
              <a:blipFill rotWithShape="0">
                <a:blip r:embed="rId4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Magnetic Disk 31"/>
              <p:cNvSpPr/>
              <p:nvPr/>
            </p:nvSpPr>
            <p:spPr>
              <a:xfrm>
                <a:off x="8424550" y="3059389"/>
                <a:ext cx="1931276" cy="914400"/>
              </a:xfrm>
              <a:prstGeom prst="flowChartMagneticDisk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3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9" name="Flowchart: Magnetic Disk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50" y="3059389"/>
                <a:ext cx="1931276" cy="914400"/>
              </a:xfrm>
              <a:prstGeom prst="flowChartMagneticDisk">
                <a:avLst/>
              </a:prstGeom>
              <a:blipFill rotWithShape="0">
                <a:blip r:embed="rId5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1"/>
                <a:ext cx="10058400" cy="4525963"/>
              </a:xfrm>
            </p:spPr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3200" dirty="0" smtClean="0"/>
                  <a:t>Weighted sampling schemes:  Poisson PPS,  bottom-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Aggregated data (elements have unique keys)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Frequency (sum of values of elements with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3200" dirty="0" smtClean="0"/>
                  <a:t>Relating data sets by relating  </a:t>
                </a:r>
                <a:r>
                  <a:rPr lang="en-US" sz="3200" dirty="0" err="1" smtClean="0"/>
                  <a:t>MinHash</a:t>
                </a:r>
                <a:r>
                  <a:rPr lang="en-US" sz="3200" dirty="0" smtClean="0"/>
                  <a:t> sketches/ coordinated bottom-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 samples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Jaccard similarity estimation from minhash sketches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1"/>
                <a:ext cx="10058400" cy="4525963"/>
              </a:xfrm>
              <a:blipFill>
                <a:blip r:embed="rId3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3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Elimination of near duplicates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1501728"/>
            <a:ext cx="10188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Return to the </a:t>
            </a:r>
            <a:r>
              <a:rPr lang="en-US" sz="2800" dirty="0" smtClean="0"/>
              <a:t>user </a:t>
            </a:r>
            <a:r>
              <a:rPr lang="en-US" sz="2800" dirty="0"/>
              <a:t>a concise, informative</a:t>
            </a:r>
            <a:r>
              <a:rPr lang="en-US" sz="2800"/>
              <a:t>, </a:t>
            </a:r>
            <a:r>
              <a:rPr lang="en-US" sz="2800" smtClean="0"/>
              <a:t>diverse, result</a:t>
            </a:r>
            <a:r>
              <a:rPr lang="en-US" sz="28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>
              <a:xfrm>
                <a:off x="3570467" y="2735572"/>
                <a:ext cx="1676400" cy="76608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1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467" y="2735572"/>
                <a:ext cx="1676400" cy="766089"/>
              </a:xfrm>
              <a:prstGeom prst="flowChartMagneticDisk">
                <a:avLst/>
              </a:prstGeom>
              <a:blipFill rotWithShape="0">
                <a:blip r:embed="rId3"/>
                <a:stretch>
                  <a:fillRect l="-3226" b="-36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Flowchart: Magnetic Disk 29"/>
              <p:cNvSpPr/>
              <p:nvPr/>
            </p:nvSpPr>
            <p:spPr>
              <a:xfrm>
                <a:off x="3437774" y="3654671"/>
                <a:ext cx="1931276" cy="914400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2′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0" name="Flowchart: Magnetic Disk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774" y="3654671"/>
                <a:ext cx="1931276" cy="914400"/>
              </a:xfrm>
              <a:prstGeom prst="flowChartMagneticDisk">
                <a:avLst/>
              </a:prstGeom>
              <a:blipFill rotWithShape="0">
                <a:blip r:embed="rId4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Magnetic Disk 31"/>
              <p:cNvSpPr/>
              <p:nvPr/>
            </p:nvSpPr>
            <p:spPr>
              <a:xfrm>
                <a:off x="3445657" y="4750087"/>
                <a:ext cx="1931276" cy="914400"/>
              </a:xfrm>
              <a:prstGeom prst="flowChartMagneticDisk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Doc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</a:rPr>
                      <m:t>3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2" name="Flowchart: Magnetic Disk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657" y="4750087"/>
                <a:ext cx="1931276" cy="914400"/>
              </a:xfrm>
              <a:prstGeom prst="flowChartMagneticDisk">
                <a:avLst/>
              </a:prstGeom>
              <a:blipFill rotWithShape="0">
                <a:blip r:embed="rId5"/>
                <a:stretch>
                  <a:fillRect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>
            <a:off x="5089213" y="2464087"/>
            <a:ext cx="841248" cy="3429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43600" y="3886200"/>
            <a:ext cx="2574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Return to user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30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28800" y="5994111"/>
            <a:ext cx="9067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Identifying Near-duplicates.  Exact dups are easy (hash/signature)</a:t>
            </a:r>
          </a:p>
        </p:txBody>
      </p:sp>
    </p:spTree>
    <p:extLst>
      <p:ext uri="{BB962C8B-B14F-4D97-AF65-F5344CB8AC3E}">
        <p14:creationId xmlns:p14="http://schemas.microsoft.com/office/powerpoint/2010/main" val="100228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99" y="1651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Document Similarity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28800" y="1295401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Modeling: 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Identify a set </a:t>
            </a:r>
            <a:r>
              <a:rPr lang="en-US" sz="3200" dirty="0" smtClean="0"/>
              <a:t>of good </a:t>
            </a:r>
            <a:r>
              <a:rPr lang="en-US" sz="3200" i="1" dirty="0">
                <a:solidFill>
                  <a:srgbClr val="C00000"/>
                </a:solidFill>
              </a:rPr>
              <a:t>features </a:t>
            </a:r>
            <a:endParaRPr lang="en-US" sz="3200" i="1" dirty="0" smtClean="0">
              <a:solidFill>
                <a:schemeClr val="tx2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/>
              <a:t>Identify a </a:t>
            </a:r>
            <a:r>
              <a:rPr lang="en-US" sz="3200" i="1" dirty="0">
                <a:solidFill>
                  <a:schemeClr val="tx2"/>
                </a:solidFill>
              </a:rPr>
              <a:t>similarity </a:t>
            </a:r>
            <a:r>
              <a:rPr lang="en-US" sz="3200" i="1" dirty="0" smtClean="0">
                <a:solidFill>
                  <a:schemeClr val="tx2"/>
                </a:solidFill>
              </a:rPr>
              <a:t>measure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Magnetic Disk 7"/>
              <p:cNvSpPr/>
              <p:nvPr/>
            </p:nvSpPr>
            <p:spPr>
              <a:xfrm>
                <a:off x="1952171" y="4085681"/>
                <a:ext cx="1411685" cy="636070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4" name="Flowchart: Magnetic Dis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171" y="4085681"/>
                <a:ext cx="1411685" cy="636070"/>
              </a:xfrm>
              <a:prstGeom prst="flowChartMagneticDisk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gnetic Disk 8"/>
              <p:cNvSpPr/>
              <p:nvPr/>
            </p:nvSpPr>
            <p:spPr>
              <a:xfrm>
                <a:off x="6344348" y="4206994"/>
                <a:ext cx="838200" cy="36107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𝑆</m:t>
                      </m:r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charset="0"/>
                            </a:rPr>
                            <m:t>𝐃</m:t>
                          </m:r>
                        </m:e>
                        <m:sub>
                          <m:r>
                            <a:rPr lang="en-US" b="1" i="0" dirty="0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0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Flowchart: Magnetic Dis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348" y="4206994"/>
                <a:ext cx="838200" cy="361079"/>
              </a:xfrm>
              <a:prstGeom prst="flowChartMagneticDisk">
                <a:avLst/>
              </a:prstGeom>
              <a:blipFill rotWithShape="0"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Magnetic Disk 12"/>
              <p:cNvSpPr/>
              <p:nvPr/>
            </p:nvSpPr>
            <p:spPr>
              <a:xfrm>
                <a:off x="1952171" y="5200188"/>
                <a:ext cx="1411685" cy="636070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6" name="Flowchart: Magnetic Dis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171" y="5200188"/>
                <a:ext cx="1411685" cy="636070"/>
              </a:xfrm>
              <a:prstGeom prst="flowChartMagneticDisk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Magnetic Disk 13"/>
              <p:cNvSpPr/>
              <p:nvPr/>
            </p:nvSpPr>
            <p:spPr>
              <a:xfrm>
                <a:off x="6322116" y="5310547"/>
                <a:ext cx="838200" cy="36107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charset="0"/>
                        </a:rPr>
                        <m:t>𝑆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dirty="0">
                              <a:latin typeface="Cambria Math" charset="0"/>
                            </a:rPr>
                            <m:t>𝐃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Flowchart: Magnetic Dis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116" y="5310547"/>
                <a:ext cx="838200" cy="361079"/>
              </a:xfrm>
              <a:prstGeom prst="flowChartMagneticDisk">
                <a:avLst/>
              </a:prstGeom>
              <a:blipFill rotWithShape="0">
                <a:blip r:embed="rId6"/>
                <a:stretch>
                  <a:fillRect l="-1408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800" y="3200400"/>
            <a:ext cx="922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Sketch the set of features </a:t>
            </a:r>
            <a:r>
              <a:rPr lang="en-US" sz="3200" smtClean="0"/>
              <a:t>(keys) of </a:t>
            </a:r>
            <a:r>
              <a:rPr lang="en-US" sz="3200" dirty="0"/>
              <a:t>each </a:t>
            </a:r>
            <a:r>
              <a:rPr lang="en-US" sz="3200" dirty="0" smtClean="0"/>
              <a:t>document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823653" y="4156702"/>
            <a:ext cx="2206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(0,0,1,0,1,1,0…)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0316" y="5260256"/>
            <a:ext cx="232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(1,0,1,1,1,1,0,…)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619817" y="4264958"/>
            <a:ext cx="175725" cy="228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20200" y="4289379"/>
            <a:ext cx="175725" cy="228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644591" y="5378912"/>
            <a:ext cx="175725" cy="228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020199" y="5376751"/>
            <a:ext cx="175725" cy="228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6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99" y="1651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Similarity of </a:t>
            </a:r>
            <a:r>
              <a:rPr lang="en-US" dirty="0" smtClean="0">
                <a:solidFill>
                  <a:schemeClr val="tx2"/>
                </a:solidFill>
              </a:rPr>
              <a:t>text</a:t>
            </a:r>
            <a:r>
              <a:rPr lang="en-US" dirty="0" smtClean="0"/>
              <a:t> documents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28800" y="1295401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What is a good set of  </a:t>
            </a:r>
            <a:r>
              <a:rPr lang="en-US" sz="3200" i="1" dirty="0">
                <a:solidFill>
                  <a:srgbClr val="C00000"/>
                </a:solidFill>
              </a:rPr>
              <a:t>features </a:t>
            </a:r>
            <a:r>
              <a:rPr lang="en-US" sz="32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5491843" y="1161142"/>
            <a:ext cx="2400300" cy="914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3399" y="2036262"/>
            <a:ext cx="1059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Detect documents on </a:t>
            </a:r>
            <a:r>
              <a:rPr lang="en-US" sz="3200" dirty="0" smtClean="0">
                <a:solidFill>
                  <a:srgbClr val="C00000"/>
                </a:solidFill>
              </a:rPr>
              <a:t>similar topic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</a:rPr>
              <a:t>bag </a:t>
            </a:r>
            <a:r>
              <a:rPr lang="en-US" sz="3200" dirty="0">
                <a:solidFill>
                  <a:schemeClr val="tx2"/>
                </a:solidFill>
              </a:rPr>
              <a:t>of </a:t>
            </a:r>
            <a:r>
              <a:rPr lang="en-US" sz="3200" dirty="0" smtClean="0">
                <a:solidFill>
                  <a:schemeClr val="tx2"/>
                </a:solidFill>
              </a:rPr>
              <a:t>words</a:t>
            </a:r>
            <a:r>
              <a:rPr lang="en-US" sz="3200" dirty="0" smtClean="0"/>
              <a:t>: Features </a:t>
            </a:r>
            <a:r>
              <a:rPr lang="en-US" sz="3200" dirty="0"/>
              <a:t>= words (terms</a:t>
            </a:r>
            <a:r>
              <a:rPr lang="en-US" sz="3200" dirty="0" smtClean="0"/>
              <a:t>)+TF/IDF </a:t>
            </a:r>
            <a:r>
              <a:rPr lang="en-US" sz="3200" dirty="0"/>
              <a:t>weighting</a:t>
            </a:r>
            <a:r>
              <a:rPr lang="en-US" sz="3200" dirty="0" smtClean="0"/>
              <a:t>…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" y="3581400"/>
                <a:ext cx="118872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tx2"/>
                    </a:solidFill>
                  </a:rPr>
                  <a:t>Detect near-duplicates [Broder ‘97]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</a:rPr>
                  <a:t>-grams “shingles”: </a:t>
                </a:r>
                <a:r>
                  <a:rPr lang="en-US" sz="3200" dirty="0" smtClean="0"/>
                  <a:t>Features </a:t>
                </a:r>
                <a:r>
                  <a:rPr lang="en-US" sz="3200" dirty="0"/>
                  <a:t>= </a:t>
                </a:r>
                <a:r>
                  <a:rPr lang="en-US" sz="3200" dirty="0" smtClean="0"/>
                  <a:t>ordered sets of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consecutive words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581400"/>
                <a:ext cx="11887200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282" t="-738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786777" y="4741083"/>
            <a:ext cx="7719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All </a:t>
            </a:r>
            <a:r>
              <a:rPr lang="en-US" sz="2800" b="1" dirty="0" smtClean="0">
                <a:solidFill>
                  <a:schemeClr val="tx2"/>
                </a:solidFill>
              </a:rPr>
              <a:t>3-grams </a:t>
            </a:r>
            <a:r>
              <a:rPr lang="en-US" sz="2800" b="1" dirty="0">
                <a:solidFill>
                  <a:schemeClr val="tx2"/>
                </a:solidFill>
              </a:rPr>
              <a:t>in </a:t>
            </a:r>
            <a:r>
              <a:rPr lang="en-US" sz="2800" b="1" dirty="0" smtClean="0">
                <a:solidFill>
                  <a:schemeClr val="tx2"/>
                </a:solidFill>
              </a:rPr>
              <a:t>“</a:t>
            </a:r>
            <a:r>
              <a:rPr lang="en-US" sz="2800" b="1" dirty="0">
                <a:solidFill>
                  <a:srgbClr val="C00000"/>
                </a:solidFill>
              </a:rPr>
              <a:t>one fish two fish red fish blue fish</a:t>
            </a:r>
            <a:r>
              <a:rPr lang="en-US" sz="2800" b="1" dirty="0" smtClean="0">
                <a:solidFill>
                  <a:schemeClr val="tx2"/>
                </a:solidFill>
              </a:rPr>
              <a:t>”: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8422" y="5185822"/>
            <a:ext cx="1423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one fish two 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78422" y="5571464"/>
            <a:ext cx="140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fish two fish 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2022" y="5183364"/>
            <a:ext cx="137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two fish red 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96847" y="5542065"/>
            <a:ext cx="135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fish red fish 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24600" y="5162102"/>
            <a:ext cx="142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red fish blue 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37744" y="5524024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fish blue fish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6104256"/>
            <a:ext cx="1143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!!</a:t>
            </a:r>
            <a:r>
              <a:rPr lang="en-US" sz="2400" dirty="0" err="1" smtClean="0">
                <a:solidFill>
                  <a:schemeClr val="tx2"/>
                </a:solidFill>
              </a:rPr>
              <a:t>MinHash</a:t>
            </a:r>
            <a:r>
              <a:rPr lang="en-US" sz="2400" dirty="0" smtClean="0">
                <a:solidFill>
                  <a:schemeClr val="tx2"/>
                </a:solidFill>
              </a:rPr>
              <a:t> sketch of the features can be computed in a linear pass over the text document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96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7" grpId="0"/>
      <p:bldP spid="3" grpId="0"/>
      <p:bldP spid="5" grpId="0"/>
      <p:bldP spid="8" grpId="0"/>
      <p:bldP spid="9" grpId="0"/>
      <p:bldP spid="10" grpId="0"/>
      <p:bldP spid="11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99" y="1651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Jaccard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266147"/>
                <a:ext cx="41612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of document </a:t>
                </a:r>
                <a:r>
                  <a:rPr lang="en-US" sz="28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66147"/>
                <a:ext cx="416125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79" t="-11628" r="-13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969000" y="2230972"/>
                <a:ext cx="4114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of document 2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0" y="2230972"/>
                <a:ext cx="411480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963" t="-11628" r="-266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064111" y="3270360"/>
            <a:ext cx="4430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Ratio of size of intersection to size of union: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01193" y="3084157"/>
                <a:ext cx="4308827" cy="1414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93" y="3084157"/>
                <a:ext cx="4308827" cy="14140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940412" y="1447801"/>
            <a:ext cx="819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imilarity </a:t>
            </a:r>
            <a:r>
              <a:rPr lang="en-US" sz="3200" dirty="0"/>
              <a:t>measure of two sets</a:t>
            </a:r>
          </a:p>
        </p:txBody>
      </p:sp>
      <p:sp>
        <p:nvSpPr>
          <p:cNvPr id="3" name="Oval 2"/>
          <p:cNvSpPr/>
          <p:nvPr/>
        </p:nvSpPr>
        <p:spPr>
          <a:xfrm>
            <a:off x="3018256" y="5168891"/>
            <a:ext cx="1828800" cy="12192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2656" y="4946518"/>
            <a:ext cx="1828800" cy="1219200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99456" y="5172800"/>
            <a:ext cx="114300" cy="11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37576" y="5590508"/>
            <a:ext cx="114300" cy="11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61256" y="5401532"/>
            <a:ext cx="114300" cy="11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99256" y="5457125"/>
            <a:ext cx="114300" cy="11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80456" y="5345939"/>
            <a:ext cx="114300" cy="11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51350" y="5693411"/>
            <a:ext cx="114300" cy="11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13556" y="5776304"/>
            <a:ext cx="114300" cy="11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34508" y="5722898"/>
            <a:ext cx="114300" cy="11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71056" y="5061826"/>
                <a:ext cx="2590800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=0.375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56" y="5061825"/>
                <a:ext cx="2590800" cy="9017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9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" grpId="0" animBg="1"/>
      <p:bldP spid="9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99" y="1651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Jaccard</a:t>
            </a:r>
            <a:r>
              <a:rPr lang="en-US" dirty="0" smtClean="0"/>
              <a:t> Similarity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dirty="0" err="1" smtClean="0"/>
              <a:t>MinHash</a:t>
            </a:r>
            <a:r>
              <a:rPr lang="en-US" dirty="0" smtClean="0"/>
              <a:t> sketches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33905" y="2103807"/>
                <a:ext cx="691009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 we have a </a:t>
                </a:r>
                <a:r>
                  <a:rPr lang="en-US" sz="2800" dirty="0" err="1" smtClean="0">
                    <a:solidFill>
                      <a:schemeClr val="tx2"/>
                    </a:solidFill>
                  </a:rPr>
                  <a:t>MinHash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sketch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(use the same hash function/s 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/>
                        </a:solidFill>
                        <a:latin typeface="Cambria Math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for all sets)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905" y="2103807"/>
                <a:ext cx="6910095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764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81401" y="1066800"/>
                <a:ext cx="4308827" cy="9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066800"/>
                <a:ext cx="4308827" cy="9831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00200" y="3200401"/>
                <a:ext cx="884224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Merge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/>
                  <a:t>and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/>
                  <a:t>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For each 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/>
                        </a:solidFill>
                        <a:latin typeface="Cambria Math"/>
                      </a:rPr>
                      <m:t>𝑥</m:t>
                    </m:r>
                    <m:r>
                      <a:rPr lang="en-US" sz="2800" dirty="0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s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i="1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i="1" dirty="0"/>
                  <a:t>we know everything on its membership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i="1" dirty="0"/>
                  <a:t>or</a:t>
                </a:r>
                <a:r>
                  <a:rPr lang="en-US" sz="2800" i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      </m:t>
                        </m:r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∈</m:t>
                        </m:r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𝒔</m:t>
                        </m:r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</a:rPr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2"/>
                    </a:solidFill>
                  </a:rPr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∈</m:t>
                        </m:r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𝒔</m:t>
                        </m:r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800" b="1" dirty="0">
                  <a:solidFill>
                    <a:schemeClr val="tx2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In particular, we know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∩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𝐽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/>
                  <a:t>is the fraction of union members that are intersection members: apply subset </a:t>
                </a:r>
                <a:r>
                  <a:rPr lang="en-US" sz="2800" dirty="0" smtClean="0"/>
                  <a:t>ratio estimator </a:t>
                </a:r>
                <a:r>
                  <a:rPr lang="en-US" sz="2800" dirty="0"/>
                  <a:t>to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200401"/>
                <a:ext cx="8842248" cy="3108543"/>
              </a:xfrm>
              <a:prstGeom prst="rect">
                <a:avLst/>
              </a:prstGeom>
              <a:blipFill rotWithShape="0">
                <a:blip r:embed="rId5"/>
                <a:stretch>
                  <a:fillRect l="-1241" t="-176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4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mins</a:t>
                </a:r>
                <a:r>
                  <a:rPr lang="en-US" dirty="0" smtClean="0"/>
                  <a:t> sketches: </a:t>
                </a:r>
                <a:r>
                  <a:rPr lang="en-US" dirty="0" err="1" smtClean="0"/>
                  <a:t>Jaccard</a:t>
                </a:r>
                <a:r>
                  <a:rPr lang="en-US" dirty="0" smtClean="0"/>
                  <a:t> estimation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0319" y="1372636"/>
                <a:ext cx="1143000" cy="457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𝑘</m:t>
                    </m:r>
                    <m:r>
                      <a:rPr lang="en-US" sz="2800" i="1" dirty="0">
                        <a:latin typeface="Cambria Math"/>
                      </a:rPr>
                      <m:t>=4</m:t>
                    </m:r>
                  </m:oMath>
                </a14:m>
                <a:r>
                  <a:rPr lang="en-US" sz="2800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319" y="1372636"/>
                <a:ext cx="1143000" cy="45720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8707" y="1575358"/>
                <a:ext cx="4868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=(0.22, 0.11</m:t>
                    </m:r>
                  </m:oMath>
                </a14:m>
                <a:r>
                  <a:rPr lang="en-US" sz="2800" dirty="0"/>
                  <a:t>, 0.14, 0.22)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07" y="1575358"/>
                <a:ext cx="4868384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0465" r="-137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48707" y="2233726"/>
                <a:ext cx="48766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=(0.18, 0.24</m:t>
                    </m:r>
                  </m:oMath>
                </a14:m>
                <a:r>
                  <a:rPr lang="en-US" sz="2800" dirty="0"/>
                  <a:t>, 0.14, 0.35)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07" y="2233726"/>
                <a:ext cx="4876656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r="-137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1951" y="2919526"/>
                <a:ext cx="56734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∪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=(0.18, 0.11</m:t>
                    </m:r>
                  </m:oMath>
                </a14:m>
                <a:r>
                  <a:rPr lang="en-US" sz="2800" dirty="0"/>
                  <a:t>, 0.14, 0.22)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50" y="2919526"/>
                <a:ext cx="5673413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0465" r="-107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83987" y="4122968"/>
                <a:ext cx="166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∖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87" y="4122968"/>
                <a:ext cx="1661352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20563" y="4122968"/>
                <a:ext cx="166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∖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563" y="4122968"/>
                <a:ext cx="166135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244508" y="4122968"/>
                <a:ext cx="170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∩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07" y="4122968"/>
                <a:ext cx="1707839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0800" y="5325863"/>
                <a:ext cx="8466201" cy="1413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2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 Can estimate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𝛼</m:t>
                    </m:r>
                    <m:r>
                      <a:rPr lang="en-US" sz="28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∖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/>
                  <a:t> 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∖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∩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/>
                  <a:t>  </a:t>
                </a:r>
              </a:p>
              <a:p>
                <a:r>
                  <a:rPr lang="en-US" sz="2800" dirty="0"/>
                  <a:t>      unbiasedely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𝛼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9" y="5325862"/>
                <a:ext cx="8466201" cy="1413657"/>
              </a:xfrm>
              <a:prstGeom prst="rect">
                <a:avLst/>
              </a:prstGeom>
              <a:blipFill rotWithShape="1">
                <a:blip r:embed="rId10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5691093" y="3327958"/>
            <a:ext cx="1360146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 flipH="1">
            <a:off x="4914663" y="3352974"/>
            <a:ext cx="1552860" cy="769994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0"/>
          </p:cNvCxnSpPr>
          <p:nvPr/>
        </p:nvCxnSpPr>
        <p:spPr>
          <a:xfrm>
            <a:off x="7203639" y="3377992"/>
            <a:ext cx="1894788" cy="744977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0"/>
          </p:cNvCxnSpPr>
          <p:nvPr/>
        </p:nvCxnSpPr>
        <p:spPr>
          <a:xfrm flipH="1">
            <a:off x="4914663" y="3327958"/>
            <a:ext cx="3101244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625363" y="4631956"/>
                <a:ext cx="101733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363" y="4631956"/>
                <a:ext cx="1017330" cy="78380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694974" y="4646188"/>
                <a:ext cx="101733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74" y="4646188"/>
                <a:ext cx="1017330" cy="78380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146658" y="4646188"/>
                <a:ext cx="158742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658" y="4646188"/>
                <a:ext cx="1587422" cy="78380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8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24" grpId="0"/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274638"/>
                <a:ext cx="8229600" cy="102076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Bottom-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sketches: </a:t>
                </a:r>
                <a:r>
                  <a:rPr lang="en-US" dirty="0" err="1" smtClean="0"/>
                  <a:t>Jaccard</a:t>
                </a:r>
                <a:r>
                  <a:rPr lang="en-US" dirty="0" smtClean="0"/>
                  <a:t> estimation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274638"/>
                <a:ext cx="8229600" cy="1020762"/>
              </a:xfrm>
              <a:blipFill rotWithShape="0">
                <a:blip r:embed="rId3"/>
                <a:stretch>
                  <a:fillRect l="-1926" r="-200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08950" y="1118158"/>
                <a:ext cx="1143000" cy="457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𝑘</m:t>
                    </m:r>
                    <m:r>
                      <a:rPr lang="en-US" sz="2800" i="1" dirty="0">
                        <a:latin typeface="Cambria Math"/>
                      </a:rPr>
                      <m:t>=4</m:t>
                    </m:r>
                  </m:oMath>
                </a14:m>
                <a:r>
                  <a:rPr lang="en-US" sz="2800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950" y="1118158"/>
                <a:ext cx="1143000" cy="45720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8707" y="1575358"/>
                <a:ext cx="48619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={0.09, 0.14</m:t>
                    </m:r>
                  </m:oMath>
                </a14:m>
                <a:r>
                  <a:rPr lang="en-US" sz="2800" dirty="0"/>
                  <a:t>, 0.18, 0.21}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07" y="1575358"/>
                <a:ext cx="4861972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r="-12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48707" y="2233726"/>
                <a:ext cx="48766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={0.14, 0.17</m:t>
                    </m:r>
                  </m:oMath>
                </a14:m>
                <a:r>
                  <a:rPr lang="en-US" sz="2800" dirty="0"/>
                  <a:t>, 0.19, 0.35}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07" y="2233726"/>
                <a:ext cx="4876656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0465" r="-112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1951" y="2919526"/>
                <a:ext cx="56637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∪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={0.09, 0.14</m:t>
                    </m:r>
                  </m:oMath>
                </a14:m>
                <a:r>
                  <a:rPr lang="en-US" sz="2800" dirty="0"/>
                  <a:t>, 0.17, 0.18}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50" y="2919526"/>
                <a:ext cx="5663795" cy="523220"/>
              </a:xfrm>
              <a:prstGeom prst="rect">
                <a:avLst/>
              </a:prstGeom>
              <a:blipFill rotWithShape="1">
                <a:blip r:embed="rId7"/>
                <a:stretch>
                  <a:fillRect t="-10465" r="-118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83987" y="4122968"/>
                <a:ext cx="166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∖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87" y="4122968"/>
                <a:ext cx="166135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20563" y="4122968"/>
                <a:ext cx="166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∖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563" y="4122968"/>
                <a:ext cx="1661352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244508" y="4122968"/>
                <a:ext cx="170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∩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07" y="4122968"/>
                <a:ext cx="170783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0800" y="5325863"/>
                <a:ext cx="8466201" cy="1426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2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 Can estimate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𝛼</m:t>
                    </m:r>
                    <m:r>
                      <a:rPr lang="en-US" sz="28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∖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/>
                  <a:t> 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∖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∩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/>
                  <a:t>  </a:t>
                </a:r>
              </a:p>
              <a:p>
                <a:r>
                  <a:rPr lang="en-US" sz="2800" dirty="0"/>
                  <a:t>      unbiasedely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𝛼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9" y="5325862"/>
                <a:ext cx="8466201" cy="1426673"/>
              </a:xfrm>
              <a:prstGeom prst="rect">
                <a:avLst/>
              </a:prstGeom>
              <a:blipFill rotWithShape="1">
                <a:blip r:embed="rId11"/>
                <a:stretch>
                  <a:fillRect b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4914663" y="3327958"/>
            <a:ext cx="776430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 flipH="1">
            <a:off x="7051240" y="3327958"/>
            <a:ext cx="340161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0"/>
          </p:cNvCxnSpPr>
          <p:nvPr/>
        </p:nvCxnSpPr>
        <p:spPr>
          <a:xfrm flipH="1">
            <a:off x="4914663" y="3327958"/>
            <a:ext cx="3101244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625363" y="4631956"/>
                <a:ext cx="101733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363" y="4631956"/>
                <a:ext cx="1017330" cy="78380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694974" y="4646188"/>
                <a:ext cx="101733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74" y="4646188"/>
                <a:ext cx="1017330" cy="78380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146658" y="4646188"/>
                <a:ext cx="101733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658" y="4646188"/>
                <a:ext cx="1017330" cy="78380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8534401" y="1836968"/>
                <a:ext cx="2133600" cy="919978"/>
              </a:xfrm>
              <a:prstGeom prst="wedgeRoundRectCallout">
                <a:avLst>
                  <a:gd name="adj1" fmla="val -48707"/>
                  <a:gd name="adj2" fmla="val 956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Smallest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𝑘</m:t>
                    </m:r>
                    <m:r>
                      <a:rPr lang="en-US" sz="2000" i="1" dirty="0">
                        <a:latin typeface="Cambria Math"/>
                      </a:rPr>
                      <m:t>=4</m:t>
                    </m:r>
                  </m:oMath>
                </a14:m>
                <a:r>
                  <a:rPr lang="en-US" sz="2000" dirty="0"/>
                  <a:t> in union of sketches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1" y="1836968"/>
                <a:ext cx="2133600" cy="919978"/>
              </a:xfrm>
              <a:prstGeom prst="wedgeRoundRectCallout">
                <a:avLst>
                  <a:gd name="adj1" fmla="val -48707"/>
                  <a:gd name="adj2" fmla="val 95631"/>
                  <a:gd name="adj3" fmla="val 16667"/>
                </a:avLst>
              </a:prstGeom>
              <a:blipFill rotWithShape="1">
                <a:blip r:embed="rId15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endCxn id="10" idx="0"/>
          </p:cNvCxnSpPr>
          <p:nvPr/>
        </p:nvCxnSpPr>
        <p:spPr>
          <a:xfrm>
            <a:off x="6465285" y="3327958"/>
            <a:ext cx="2633142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0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24" grpId="0"/>
      <p:bldP spid="25" grpId="0"/>
      <p:bldP spid="26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274638"/>
                <a:ext cx="8229600" cy="102076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Bottom-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sketches: better estimate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274638"/>
                <a:ext cx="8229600" cy="1020762"/>
              </a:xfrm>
              <a:blipFill rotWithShape="0">
                <a:blip r:embed="rId3"/>
                <a:stretch>
                  <a:fillRect l="-2963" r="-3037" b="-1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08950" y="1118158"/>
                <a:ext cx="1143000" cy="457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𝑘</m:t>
                    </m:r>
                    <m:r>
                      <a:rPr lang="en-US" sz="2800" i="1" dirty="0">
                        <a:latin typeface="Cambria Math"/>
                      </a:rPr>
                      <m:t>=4</m:t>
                    </m:r>
                  </m:oMath>
                </a14:m>
                <a:r>
                  <a:rPr lang="en-US" sz="2800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950" y="1118158"/>
                <a:ext cx="1143000" cy="45720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8707" y="1575358"/>
                <a:ext cx="48619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={0.09, 0.14</m:t>
                    </m:r>
                  </m:oMath>
                </a14:m>
                <a:r>
                  <a:rPr lang="en-US" sz="2800" dirty="0"/>
                  <a:t>, 0.18, 0.21}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07" y="1575358"/>
                <a:ext cx="4861972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r="-12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48707" y="2233726"/>
                <a:ext cx="48766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={0.14, 0.17</m:t>
                    </m:r>
                  </m:oMath>
                </a14:m>
                <a:r>
                  <a:rPr lang="en-US" sz="2800" dirty="0"/>
                  <a:t>, 0.19, 0.35}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07" y="2233726"/>
                <a:ext cx="4876656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0465" r="-112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1951" y="2919526"/>
                <a:ext cx="56637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∪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={0.09, 0.14</m:t>
                    </m:r>
                  </m:oMath>
                </a14:m>
                <a:r>
                  <a:rPr lang="en-US" sz="2800" dirty="0"/>
                  <a:t>, 0.17, 0.18}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50" y="2919526"/>
                <a:ext cx="5663795" cy="523220"/>
              </a:xfrm>
              <a:prstGeom prst="rect">
                <a:avLst/>
              </a:prstGeom>
              <a:blipFill rotWithShape="1">
                <a:blip r:embed="rId7"/>
                <a:stretch>
                  <a:fillRect t="-10465" r="-118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83987" y="4122968"/>
                <a:ext cx="166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∖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87" y="4122968"/>
                <a:ext cx="166135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20563" y="4122968"/>
                <a:ext cx="166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∖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563" y="4122968"/>
                <a:ext cx="1661352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244508" y="4122968"/>
                <a:ext cx="170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∩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07" y="4122968"/>
                <a:ext cx="170783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4914663" y="3327958"/>
            <a:ext cx="776430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 flipH="1">
            <a:off x="7051240" y="3327958"/>
            <a:ext cx="340161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0"/>
          </p:cNvCxnSpPr>
          <p:nvPr/>
        </p:nvCxnSpPr>
        <p:spPr>
          <a:xfrm flipH="1">
            <a:off x="4914663" y="3327958"/>
            <a:ext cx="3101244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" idx="0"/>
          </p:cNvCxnSpPr>
          <p:nvPr/>
        </p:nvCxnSpPr>
        <p:spPr>
          <a:xfrm>
            <a:off x="6465285" y="3327958"/>
            <a:ext cx="2633142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34990" y="5138929"/>
                <a:ext cx="83568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We can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look at more than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the union sketch:  We have complete membership information on all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keys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min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 {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max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max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.  We have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2"/>
                        </a:solidFill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/>
                      </a:rPr>
                      <m:t>k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&gt;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≥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keys!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90" y="5138929"/>
                <a:ext cx="8356810" cy="1200329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4061" b="-49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1899710" y="5472392"/>
            <a:ext cx="304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77736" y="1507784"/>
            <a:ext cx="704265" cy="6583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869187" y="2144358"/>
            <a:ext cx="704265" cy="6583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610679" y="2938850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0.19, 0.21</a:t>
            </a:r>
          </a:p>
        </p:txBody>
      </p:sp>
      <p:cxnSp>
        <p:nvCxnSpPr>
          <p:cNvPr id="28" name="Straight Arrow Connector 27"/>
          <p:cNvCxnSpPr>
            <a:endCxn id="9" idx="0"/>
          </p:cNvCxnSpPr>
          <p:nvPr/>
        </p:nvCxnSpPr>
        <p:spPr>
          <a:xfrm flipH="1">
            <a:off x="7051240" y="3334862"/>
            <a:ext cx="1947655" cy="788107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0"/>
          </p:cNvCxnSpPr>
          <p:nvPr/>
        </p:nvCxnSpPr>
        <p:spPr>
          <a:xfrm flipH="1">
            <a:off x="4914663" y="3334862"/>
            <a:ext cx="4838938" cy="788107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808950" y="3894368"/>
                <a:ext cx="1939757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/>
                      </a:rPr>
                      <m:t>=6&gt;4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49" y="3894368"/>
                <a:ext cx="1939757" cy="4572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9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5" grpId="0" animBg="1"/>
      <p:bldP spid="22" grpId="0" animBg="1"/>
      <p:bldP spid="27" grpId="0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Bottom-k sketches: better estimate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08950" y="1118158"/>
                <a:ext cx="1143000" cy="457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𝑘</m:t>
                    </m:r>
                    <m:r>
                      <a:rPr lang="en-US" sz="2800" i="1" dirty="0">
                        <a:latin typeface="Cambria Math"/>
                      </a:rPr>
                      <m:t>=4</m:t>
                    </m:r>
                  </m:oMath>
                </a14:m>
                <a:r>
                  <a:rPr lang="en-US" sz="2800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950" y="1118158"/>
                <a:ext cx="1143000" cy="45720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8707" y="1575358"/>
                <a:ext cx="48619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={0.09, 0.14</m:t>
                    </m:r>
                  </m:oMath>
                </a14:m>
                <a:r>
                  <a:rPr lang="en-US" sz="2800" dirty="0"/>
                  <a:t>, 0.18, 0.21}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07" y="1575358"/>
                <a:ext cx="4861972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0465" r="-12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48707" y="2233726"/>
                <a:ext cx="48766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={0.14, 0.17</m:t>
                    </m:r>
                  </m:oMath>
                </a14:m>
                <a:r>
                  <a:rPr lang="en-US" sz="2800" dirty="0"/>
                  <a:t>, 0.19, 0.35}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07" y="2233726"/>
                <a:ext cx="4876656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r="-112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1951" y="2919526"/>
                <a:ext cx="56637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∪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={0.09, 0.14</m:t>
                    </m:r>
                  </m:oMath>
                </a14:m>
                <a:r>
                  <a:rPr lang="en-US" sz="2800" dirty="0"/>
                  <a:t>, 0.17, 0.18}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50" y="2919526"/>
                <a:ext cx="5663795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0465" r="-118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83987" y="4122968"/>
                <a:ext cx="166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∖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87" y="4122968"/>
                <a:ext cx="1661352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20563" y="4122968"/>
                <a:ext cx="166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∖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563" y="4122968"/>
                <a:ext cx="166135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244508" y="4122968"/>
                <a:ext cx="170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∩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07" y="4122968"/>
                <a:ext cx="1707839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4914663" y="3327958"/>
            <a:ext cx="776430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 flipH="1">
            <a:off x="7051240" y="3327958"/>
            <a:ext cx="340161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0"/>
          </p:cNvCxnSpPr>
          <p:nvPr/>
        </p:nvCxnSpPr>
        <p:spPr>
          <a:xfrm flipH="1">
            <a:off x="4914663" y="3327958"/>
            <a:ext cx="3101244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" idx="0"/>
          </p:cNvCxnSpPr>
          <p:nvPr/>
        </p:nvCxnSpPr>
        <p:spPr>
          <a:xfrm>
            <a:off x="6465285" y="3327958"/>
            <a:ext cx="2633142" cy="795010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677736" y="1507784"/>
            <a:ext cx="704265" cy="6583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869187" y="2144358"/>
            <a:ext cx="704265" cy="6583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610679" y="2938850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0.19, 0.21</a:t>
            </a:r>
          </a:p>
        </p:txBody>
      </p:sp>
      <p:cxnSp>
        <p:nvCxnSpPr>
          <p:cNvPr id="28" name="Straight Arrow Connector 27"/>
          <p:cNvCxnSpPr>
            <a:endCxn id="9" idx="0"/>
          </p:cNvCxnSpPr>
          <p:nvPr/>
        </p:nvCxnSpPr>
        <p:spPr>
          <a:xfrm flipH="1">
            <a:off x="7051240" y="3334862"/>
            <a:ext cx="1947655" cy="788107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0"/>
          </p:cNvCxnSpPr>
          <p:nvPr/>
        </p:nvCxnSpPr>
        <p:spPr>
          <a:xfrm flipH="1">
            <a:off x="4914663" y="3334862"/>
            <a:ext cx="4838938" cy="788107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808950" y="3894368"/>
                <a:ext cx="1939757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/>
                      </a:rPr>
                      <m:t>=6&gt;4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49" y="3894368"/>
                <a:ext cx="1939757" cy="4572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24001" y="5325862"/>
                <a:ext cx="9144000" cy="1456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2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 Can estimate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𝛼</m:t>
                    </m:r>
                    <m:r>
                      <a:rPr lang="en-US" sz="28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∖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/>
                  <a:t> 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∖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∩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/>
                  <a:t>  </a:t>
                </a:r>
              </a:p>
              <a:p>
                <a:r>
                  <a:rPr lang="en-US" sz="2800" dirty="0"/>
                  <a:t>      unbiasedely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𝛼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(conditioned 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𝑘</m:t>
                    </m:r>
                    <m:r>
                      <a:rPr lang="en-US" sz="2400" i="1" dirty="0">
                        <a:latin typeface="Cambria Math"/>
                      </a:rPr>
                      <m:t>’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325862"/>
                <a:ext cx="9144000" cy="1456296"/>
              </a:xfrm>
              <a:prstGeom prst="rect">
                <a:avLst/>
              </a:prstGeom>
              <a:blipFill rotWithShape="1">
                <a:blip r:embed="rId11"/>
                <a:stretch>
                  <a:fillRect b="-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625363" y="4631957"/>
                <a:ext cx="101733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363" y="4631956"/>
                <a:ext cx="1017330" cy="7861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694974" y="4646189"/>
                <a:ext cx="158742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74" y="4646188"/>
                <a:ext cx="1587422" cy="7861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146658" y="4646189"/>
                <a:ext cx="158742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658" y="4646188"/>
                <a:ext cx="1587422" cy="7861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5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6858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Sampling/Distinct </a:t>
            </a:r>
            <a:r>
              <a:rPr lang="en-US" sz="2800" dirty="0"/>
              <a:t>counting/Min-Hash sketches bibliography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838200"/>
            <a:ext cx="8229600" cy="5791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Reservoir sampling</a:t>
            </a:r>
          </a:p>
          <a:p>
            <a:pPr marL="0" indent="0">
              <a:buNone/>
            </a:pPr>
            <a:r>
              <a:rPr lang="en-US" sz="1600" dirty="0" smtClean="0"/>
              <a:t>Vitter</a:t>
            </a:r>
            <a:r>
              <a:rPr lang="en-US" sz="1600" dirty="0"/>
              <a:t>, Jeffrey S. (1 March 1985). </a:t>
            </a:r>
            <a:r>
              <a:rPr lang="en-US" sz="1600" dirty="0">
                <a:hlinkClick r:id="rId2"/>
              </a:rPr>
              <a:t>"Random sampling with a reservoir"</a:t>
            </a:r>
            <a:endParaRPr lang="en-US" sz="1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2"/>
                </a:solidFill>
              </a:rPr>
              <a:t>k-mins </a:t>
            </a:r>
            <a:r>
              <a:rPr lang="en-US" sz="1600" b="1" dirty="0">
                <a:solidFill>
                  <a:schemeClr val="tx2"/>
                </a:solidFill>
              </a:rPr>
              <a:t>Min-Hash sketches for distinct counting; </a:t>
            </a:r>
            <a:r>
              <a:rPr lang="en-US" sz="1600" b="1" dirty="0" smtClean="0">
                <a:solidFill>
                  <a:schemeClr val="tx2"/>
                </a:solidFill>
              </a:rPr>
              <a:t>also </a:t>
            </a:r>
            <a:r>
              <a:rPr lang="en-US" sz="1600" b="1" dirty="0">
                <a:solidFill>
                  <a:schemeClr val="tx2"/>
                </a:solidFill>
              </a:rPr>
              <a:t>proposes k-partition </a:t>
            </a:r>
            <a:r>
              <a:rPr lang="en-US" sz="1600" b="1" dirty="0" smtClean="0">
                <a:solidFill>
                  <a:schemeClr val="tx2"/>
                </a:solidFill>
              </a:rPr>
              <a:t>for </a:t>
            </a:r>
            <a:r>
              <a:rPr lang="en-US" sz="1600" b="1" dirty="0">
                <a:solidFill>
                  <a:schemeClr val="tx2"/>
                </a:solidFill>
              </a:rPr>
              <a:t>stochastic averaging: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      P. </a:t>
            </a:r>
            <a:r>
              <a:rPr lang="en-US" sz="1800" dirty="0" err="1"/>
              <a:t>Flajolet</a:t>
            </a:r>
            <a:r>
              <a:rPr lang="en-US" sz="1800" dirty="0"/>
              <a:t> and N.  Martin, N. “Probabilistic Counting Algorithms for Data Base Applications” JCSS (31), 1985.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2"/>
                </a:solidFill>
              </a:rPr>
              <a:t>Use of Min-Hash sketches for similarity, union size,  </a:t>
            </a:r>
            <a:r>
              <a:rPr lang="en-US" sz="1600" b="1" dirty="0" smtClean="0">
                <a:solidFill>
                  <a:schemeClr val="tx2"/>
                </a:solidFill>
              </a:rPr>
              <a:t>composing, </a:t>
            </a:r>
            <a:r>
              <a:rPr lang="en-US" sz="1600" b="1" dirty="0">
                <a:solidFill>
                  <a:schemeClr val="tx2"/>
                </a:solidFill>
              </a:rPr>
              <a:t>size estimation (k-mins, </a:t>
            </a:r>
            <a:r>
              <a:rPr lang="en-US" sz="1600" b="1" dirty="0" smtClean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bottom-k):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      E. Cohen “Size estimation framework with applications to transitive closure and reachability”, JCSS (55) 1997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2"/>
                </a:solidFill>
              </a:rPr>
              <a:t>Use of shingling with k-</a:t>
            </a:r>
            <a:r>
              <a:rPr lang="en-US" sz="1600" b="1" dirty="0" err="1">
                <a:solidFill>
                  <a:schemeClr val="tx2"/>
                </a:solidFill>
              </a:rPr>
              <a:t>mins</a:t>
            </a:r>
            <a:r>
              <a:rPr lang="en-US" sz="1600" b="1" dirty="0">
                <a:solidFill>
                  <a:schemeClr val="tx2"/>
                </a:solidFill>
              </a:rPr>
              <a:t>  sketches for </a:t>
            </a:r>
            <a:r>
              <a:rPr lang="en-US" sz="1600" b="1" dirty="0" err="1">
                <a:solidFill>
                  <a:schemeClr val="tx2"/>
                </a:solidFill>
              </a:rPr>
              <a:t>Jaccard</a:t>
            </a:r>
            <a:r>
              <a:rPr lang="en-US" sz="1600" b="1" dirty="0">
                <a:solidFill>
                  <a:schemeClr val="tx2"/>
                </a:solidFill>
              </a:rPr>
              <a:t> similarity of text  documents: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      A. </a:t>
            </a:r>
            <a:r>
              <a:rPr lang="en-US" sz="1800" dirty="0" err="1"/>
              <a:t>Broder</a:t>
            </a:r>
            <a:r>
              <a:rPr lang="en-US" sz="1800" dirty="0"/>
              <a:t> “On the Resemblance and Containment of Documents”  Sequences 1997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      A. </a:t>
            </a:r>
            <a:r>
              <a:rPr lang="en-US" sz="1800" dirty="0" err="1"/>
              <a:t>Broder</a:t>
            </a:r>
            <a:r>
              <a:rPr lang="en-US" sz="1800" dirty="0"/>
              <a:t> and S. Glassman and M. </a:t>
            </a:r>
            <a:r>
              <a:rPr lang="en-US" sz="1800" dirty="0" err="1"/>
              <a:t>Manasse</a:t>
            </a:r>
            <a:r>
              <a:rPr lang="en-US" sz="1800" dirty="0"/>
              <a:t> and G. Zweig “Syntactic Clustering of the Web” SRC technical note 1997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2"/>
                </a:solidFill>
              </a:rPr>
              <a:t>Better similarity estimators (beyond the union sketch) from bottom-k samples: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E. Cohen and H. Kaplan  “Leveraging discarded sampled for tighter estimation of multiple-set aggregates: SIGMETRICS 2009.</a:t>
            </a:r>
            <a:endParaRPr lang="en-US" sz="1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2"/>
                </a:solidFill>
              </a:rPr>
              <a:t>Streaming model and frequency moments formulation</a:t>
            </a:r>
            <a:endParaRPr lang="en-US" sz="1600" b="1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       N. </a:t>
            </a:r>
            <a:r>
              <a:rPr lang="en-US" sz="1600" dirty="0" err="1"/>
              <a:t>Alon</a:t>
            </a:r>
            <a:r>
              <a:rPr lang="en-US" sz="1600" dirty="0"/>
              <a:t> Y. </a:t>
            </a:r>
            <a:r>
              <a:rPr lang="en-US" sz="1600" dirty="0" err="1"/>
              <a:t>Matias</a:t>
            </a:r>
            <a:r>
              <a:rPr lang="en-US" sz="1600" dirty="0"/>
              <a:t> M. </a:t>
            </a:r>
            <a:r>
              <a:rPr lang="en-US" sz="1600" dirty="0" err="1"/>
              <a:t>Szegedy</a:t>
            </a:r>
            <a:r>
              <a:rPr lang="en-US" sz="1600" dirty="0"/>
              <a:t>  “The space complexity of approximating the frequency moments” STOC 1996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2"/>
                </a:solidFill>
              </a:rPr>
              <a:t> 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41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Weighted 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12347" y="891064"/>
                <a:ext cx="8686800" cy="42418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Key value pairs:  Each key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 has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2347" y="891064"/>
                <a:ext cx="8686800" cy="424180"/>
              </a:xfrm>
              <a:blipFill rotWithShape="0">
                <a:blip r:embed="rId3"/>
                <a:stretch>
                  <a:fillRect l="-1333" t="-30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1506" y="3521600"/>
                <a:ext cx="609600" cy="1676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06" y="3521600"/>
                <a:ext cx="609600" cy="1676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55906" y="3902600"/>
                <a:ext cx="6096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06" y="3902600"/>
                <a:ext cx="609600" cy="12954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70306" y="4131200"/>
                <a:ext cx="609600" cy="110346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306" y="4131200"/>
                <a:ext cx="609600" cy="11034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37106" y="4359800"/>
                <a:ext cx="609600" cy="828136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106" y="4359800"/>
                <a:ext cx="609600" cy="8281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03906" y="4466162"/>
                <a:ext cx="533400" cy="7318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906" y="4466162"/>
                <a:ext cx="533400" cy="731838"/>
              </a:xfrm>
              <a:prstGeom prst="rect">
                <a:avLst/>
              </a:prstGeom>
              <a:blipFill rotWithShape="0">
                <a:blip r:embed="rId8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70706" y="4720312"/>
                <a:ext cx="609600" cy="46762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06" y="4720312"/>
                <a:ext cx="609600" cy="46762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17227" y="3981648"/>
                <a:ext cx="458234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rgbClr val="C00000"/>
                    </a:solidFill>
                  </a:rPr>
                  <a:t>Example:</a:t>
                </a:r>
              </a:p>
              <a:p>
                <a:r>
                  <a:rPr lang="en-US" dirty="0" smtClean="0"/>
                  <a:t>   (Video, size)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 smtClean="0"/>
                  <a:t>:  Storage for all NBA videos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 smtClean="0"/>
                  <a:t>:  Storage for all episodes of SNL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 smtClean="0"/>
                  <a:t>:  Storage for videos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 smtClean="0"/>
                  <a:t> daily watches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227" y="3981648"/>
                <a:ext cx="4582345" cy="1477328"/>
              </a:xfrm>
              <a:prstGeom prst="rect">
                <a:avLst/>
              </a:prstGeom>
              <a:blipFill rotWithShape="0">
                <a:blip r:embed="rId10"/>
                <a:stretch>
                  <a:fillRect l="-1064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75106" y="2794787"/>
                <a:ext cx="30580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rgbClr val="C00000"/>
                    </a:solidFill>
                  </a:rPr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:  </a:t>
                </a:r>
                <a:r>
                  <a:rPr lang="en-US" dirty="0"/>
                  <a:t>(</a:t>
                </a:r>
                <a:r>
                  <a:rPr lang="en-US" dirty="0" smtClean="0"/>
                  <a:t>IP flow, </a:t>
                </a:r>
                <a:r>
                  <a:rPr lang="en-US" dirty="0"/>
                  <a:t>#</a:t>
                </a:r>
                <a:r>
                  <a:rPr lang="en-US" dirty="0" smtClean="0"/>
                  <a:t>bytes)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 smtClean="0"/>
                  <a:t>:  Traffic from CA to China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 smtClean="0"/>
                  <a:t>:  Traffic for </a:t>
                </a:r>
                <a:r>
                  <a:rPr lang="en-US" dirty="0" err="1" smtClean="0"/>
                  <a:t>youTube</a:t>
                </a:r>
                <a:r>
                  <a:rPr lang="en-US" dirty="0" smtClean="0"/>
                  <a:t> streams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06" y="2794787"/>
                <a:ext cx="3058081" cy="1200329"/>
              </a:xfrm>
              <a:prstGeom prst="rect">
                <a:avLst/>
              </a:prstGeom>
              <a:blipFill rotWithShape="0">
                <a:blip r:embed="rId11"/>
                <a:stretch>
                  <a:fillRect l="-1796" t="-2538" r="-119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449827" y="1356253"/>
                <a:ext cx="11734800" cy="9988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/>
                  <a:t>Domains (subsets)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Q</m:t>
                        </m:r>
                      </m:sub>
                    </m:sSub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)}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⊂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 smtClean="0"/>
                  <a:t> of keys  are specified by a predicate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 </a:t>
                </a: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2"/>
                    </a:solidFill>
                  </a:rPr>
                  <a:t>The weight </a:t>
                </a:r>
                <a:r>
                  <a:rPr lang="en-US" sz="2400" dirty="0" smtClean="0"/>
                  <a:t>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lang="en-US" sz="2400" dirty="0" smtClean="0"/>
                  <a:t> is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≡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7" y="1356253"/>
                <a:ext cx="11734800" cy="998872"/>
              </a:xfrm>
              <a:prstGeom prst="rect">
                <a:avLst/>
              </a:prstGeom>
              <a:blipFill rotWithShape="0">
                <a:blip r:embed="rId12"/>
                <a:stretch>
                  <a:fillRect l="-831" t="-46951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368445" y="5552620"/>
                <a:ext cx="10944672" cy="11509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/>
                  <a:t>A uniform sample may miss the heavy keys and any estimator will have high variance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 smtClean="0"/>
                  <a:t>Heavier keys should have higher inclusion probabilities.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45" y="5552620"/>
                <a:ext cx="10944672" cy="1150907"/>
              </a:xfrm>
              <a:prstGeom prst="rect">
                <a:avLst/>
              </a:prstGeom>
              <a:blipFill rotWithShape="0">
                <a:blip r:embed="rId13"/>
                <a:stretch>
                  <a:fillRect l="-835" t="-4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93451" y="2300830"/>
                <a:ext cx="10549022" cy="3940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We want </a:t>
                </a:r>
                <a:r>
                  <a:rPr lang="en-US" sz="2400" dirty="0" smtClean="0"/>
                  <a:t>a small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⊂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from which we can estimate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for query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/>
                      </a:rPr>
                      <m:t>𝑄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51" y="2300830"/>
                <a:ext cx="10549022" cy="394036"/>
              </a:xfrm>
              <a:prstGeom prst="rect">
                <a:avLst/>
              </a:prstGeom>
              <a:blipFill rotWithShape="0">
                <a:blip r:embed="rId14"/>
                <a:stretch>
                  <a:fillRect l="-867" t="-4615" b="-5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93705" y="369529"/>
            <a:ext cx="548768" cy="54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75506" y="2780863"/>
                <a:ext cx="378353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rgbClr val="C00000"/>
                    </a:solidFill>
                  </a:rPr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:  (social network account, attention)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 smtClean="0"/>
                  <a:t>:  Attention by location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 smtClean="0"/>
                  <a:t>:  Attention by demographics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506" y="2780863"/>
                <a:ext cx="3783536" cy="1200329"/>
              </a:xfrm>
              <a:prstGeom prst="rect">
                <a:avLst/>
              </a:prstGeom>
              <a:blipFill rotWithShape="0">
                <a:blip r:embed="rId16"/>
                <a:stretch>
                  <a:fillRect l="-1452" t="-2538" r="-96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685800"/>
          </a:xfrm>
        </p:spPr>
        <p:txBody>
          <a:bodyPr>
            <a:noAutofit/>
          </a:bodyPr>
          <a:lstStyle/>
          <a:p>
            <a:r>
              <a:rPr lang="en-US" sz="2800" dirty="0"/>
              <a:t>Distinct counting/Min-Hash sketches bibliography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838200"/>
            <a:ext cx="8229600" cy="5638800"/>
          </a:xfrm>
        </p:spPr>
        <p:txBody>
          <a:bodyPr vert="horz" lIns="91440" tIns="91440" rIns="91440" bIns="45720" rtlCol="0">
            <a:noAutofit/>
          </a:bodyPr>
          <a:lstStyle/>
          <a:p>
            <a:pPr marL="0" indent="0">
              <a:buNone/>
            </a:pPr>
            <a:r>
              <a:rPr lang="en-US" sz="1600" b="1" dirty="0" err="1" smtClean="0">
                <a:solidFill>
                  <a:schemeClr val="tx2"/>
                </a:solidFill>
              </a:rPr>
              <a:t>Hyperloglog</a:t>
            </a:r>
            <a:r>
              <a:rPr lang="en-US" sz="1600" b="1" dirty="0" smtClean="0">
                <a:solidFill>
                  <a:schemeClr val="tx2"/>
                </a:solidFill>
              </a:rPr>
              <a:t>: Practical </a:t>
            </a:r>
            <a:r>
              <a:rPr lang="en-US" sz="1600" b="1" dirty="0">
                <a:solidFill>
                  <a:schemeClr val="tx2"/>
                </a:solidFill>
              </a:rPr>
              <a:t>distinct counters based on k-partition sketches: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P. </a:t>
            </a:r>
            <a:r>
              <a:rPr lang="en-US" sz="1600" dirty="0" err="1"/>
              <a:t>Flajolet</a:t>
            </a:r>
            <a:r>
              <a:rPr lang="en-US" sz="1600" dirty="0"/>
              <a:t>, E. </a:t>
            </a:r>
            <a:r>
              <a:rPr lang="en-US" sz="1600" dirty="0" err="1"/>
              <a:t>Fusy</a:t>
            </a:r>
            <a:r>
              <a:rPr lang="en-US" sz="1600" dirty="0"/>
              <a:t>, O. </a:t>
            </a:r>
            <a:r>
              <a:rPr lang="en-US" sz="1600" dirty="0" err="1"/>
              <a:t>Gandouet</a:t>
            </a:r>
            <a:r>
              <a:rPr lang="en-US" sz="1600" dirty="0"/>
              <a:t>, F. </a:t>
            </a:r>
            <a:r>
              <a:rPr lang="en-US" sz="1600" dirty="0" err="1"/>
              <a:t>Meunier</a:t>
            </a:r>
            <a:r>
              <a:rPr lang="en-US" sz="1600" dirty="0"/>
              <a:t> “</a:t>
            </a:r>
            <a:r>
              <a:rPr lang="en-US" sz="1600" dirty="0" err="1"/>
              <a:t>Hyperloglog</a:t>
            </a:r>
            <a:r>
              <a:rPr lang="en-US" sz="1600" dirty="0"/>
              <a:t>: The analysis of a near-optimal cardinality estimation algorithm”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S. </a:t>
            </a:r>
            <a:r>
              <a:rPr lang="en-US" sz="1600" dirty="0" err="1"/>
              <a:t>Heule</a:t>
            </a:r>
            <a:r>
              <a:rPr lang="en-US" sz="1600" dirty="0"/>
              <a:t>, M. </a:t>
            </a:r>
            <a:r>
              <a:rPr lang="en-US" sz="1600" dirty="0" err="1"/>
              <a:t>Nunkeser</a:t>
            </a:r>
            <a:r>
              <a:rPr lang="en-US" sz="1600" dirty="0"/>
              <a:t>, A. Hall “</a:t>
            </a:r>
            <a:r>
              <a:rPr lang="en-US" sz="1600" dirty="0" err="1"/>
              <a:t>Hyperloglog</a:t>
            </a:r>
            <a:r>
              <a:rPr lang="en-US" sz="1600" dirty="0"/>
              <a:t> in practice” algorithmic engineering of a state of the art  cardinality estimation algorithm”, EDBT 2013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2"/>
                </a:solidFill>
              </a:rPr>
              <a:t>Inverse </a:t>
            </a:r>
            <a:r>
              <a:rPr lang="en-US" sz="1600" b="1" dirty="0">
                <a:solidFill>
                  <a:schemeClr val="tx2"/>
                </a:solidFill>
              </a:rPr>
              <a:t>probability “historic” estimators, Application of Cramer Rao on min-hash sketches: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E. Cohen “All-Distances Sketches, Revisited: Scalable Estimation of the Distance Distribution and Centralities in Massive Graphs” </a:t>
            </a:r>
            <a:r>
              <a:rPr lang="en-US" sz="1600" dirty="0" err="1"/>
              <a:t>arXiv</a:t>
            </a:r>
            <a:r>
              <a:rPr lang="en-US" sz="1600" dirty="0"/>
              <a:t> </a:t>
            </a:r>
            <a:r>
              <a:rPr lang="en-US" sz="1600" dirty="0" smtClean="0"/>
              <a:t>2015.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The concepts of min-hash sketches and sketch coordination are related to  concepts from the survey sampling literature: Order samples (bottom-k), coordination of samples using  the PRN method (Permanent Random Numbers).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chemeClr val="tx2"/>
                </a:solidFill>
              </a:rPr>
              <a:t>More on Bottom-k sketches, ML estimator for bottom-k: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E. Cohen, H. Kaplan “Summarizing data using bottom-k sketches”  PODS 2007. “Tighter Estimation using bottom-k sketches” VLDB 2008.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2"/>
                </a:solidFill>
              </a:rPr>
              <a:t>Inverse probability estimator with priority </a:t>
            </a:r>
            <a:r>
              <a:rPr lang="en-US" sz="1600" b="1" dirty="0" smtClean="0">
                <a:solidFill>
                  <a:schemeClr val="tx2"/>
                </a:solidFill>
              </a:rPr>
              <a:t>(</a:t>
            </a:r>
            <a:r>
              <a:rPr lang="en-US" sz="1600" b="1" dirty="0" err="1" smtClean="0">
                <a:solidFill>
                  <a:schemeClr val="tx2"/>
                </a:solidFill>
              </a:rPr>
              <a:t>pps</a:t>
            </a:r>
            <a:r>
              <a:rPr lang="en-US" sz="1600" b="1" dirty="0" smtClean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bottom-k) sketches: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 N. </a:t>
            </a:r>
            <a:r>
              <a:rPr lang="en-US" sz="1600" dirty="0" err="1"/>
              <a:t>Alon</a:t>
            </a:r>
            <a:r>
              <a:rPr lang="en-US" sz="1600" dirty="0"/>
              <a:t>, N. Duffield, M. </a:t>
            </a:r>
            <a:r>
              <a:rPr lang="en-US" sz="1600" dirty="0" err="1"/>
              <a:t>Thorup</a:t>
            </a:r>
            <a:r>
              <a:rPr lang="en-US" sz="1600" dirty="0"/>
              <a:t>, C. Lund: “Estimating arbitrary subset sums with a few probes”  PODS 2005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534400" cy="768315"/>
          </a:xfrm>
        </p:spPr>
        <p:txBody>
          <a:bodyPr>
            <a:normAutofit/>
          </a:bodyPr>
          <a:lstStyle/>
          <a:p>
            <a:r>
              <a:rPr lang="en-US" smtClean="0"/>
              <a:t>Poisson 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963" y="1371601"/>
                <a:ext cx="11353800" cy="244535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Keys have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,…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Keys are sampled (included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)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independently </a:t>
                </a:r>
                <a:r>
                  <a:rPr lang="en-US" dirty="0" smtClean="0"/>
                  <a:t> with 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,…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 (</a:t>
                </a:r>
                <a:r>
                  <a:rPr lang="en-US" dirty="0" smtClean="0"/>
                  <a:t>that depend on weights)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Expected sample size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963" y="1371601"/>
                <a:ext cx="11353800" cy="2445352"/>
              </a:xfrm>
              <a:blipFill rotWithShape="0">
                <a:blip r:embed="rId2"/>
                <a:stretch>
                  <a:fillRect l="-1235" t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7963" y="3890094"/>
                <a:ext cx="614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" y="3890094"/>
                <a:ext cx="61427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2363" y="4243777"/>
                <a:ext cx="622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63" y="4243777"/>
                <a:ext cx="62254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77376" y="4624777"/>
                <a:ext cx="6225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376" y="4624777"/>
                <a:ext cx="62254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95292" y="4818755"/>
                <a:ext cx="619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292" y="4818755"/>
                <a:ext cx="61991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43400" y="5010867"/>
                <a:ext cx="6225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010867"/>
                <a:ext cx="62254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70587" y="5254389"/>
                <a:ext cx="6225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87" y="5254389"/>
                <a:ext cx="62254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70384" y="5772869"/>
                <a:ext cx="6864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384" y="5772869"/>
                <a:ext cx="686406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81000" y="4611538"/>
                <a:ext cx="609600" cy="1676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11538"/>
                <a:ext cx="609600" cy="16764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295400" y="4992538"/>
                <a:ext cx="6096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92538"/>
                <a:ext cx="609600" cy="12954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209800" y="5221138"/>
                <a:ext cx="609600" cy="110346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221138"/>
                <a:ext cx="609600" cy="110346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276600" y="5449738"/>
                <a:ext cx="609600" cy="828136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449738"/>
                <a:ext cx="609600" cy="82813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343400" y="5556100"/>
                <a:ext cx="533400" cy="7318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556100"/>
                <a:ext cx="533400" cy="731838"/>
              </a:xfrm>
              <a:prstGeom prst="rect">
                <a:avLst/>
              </a:prstGeom>
              <a:blipFill rotWithShape="0">
                <a:blip r:embed="rId14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410200" y="5810250"/>
                <a:ext cx="609600" cy="46762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810250"/>
                <a:ext cx="609600" cy="46762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63" y="40303"/>
            <a:ext cx="10183837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Poisson Samples: Subset Weight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015626"/>
                <a:ext cx="9448800" cy="909212"/>
              </a:xfrm>
              <a:solidFill>
                <a:schemeClr val="accent1">
                  <a:alpha val="15000"/>
                </a:schemeClr>
              </a:solidFill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Inverse probability:  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i="1" dirty="0" smtClean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015626"/>
                <a:ext cx="9448800" cy="909212"/>
              </a:xfrm>
              <a:blipFill rotWithShape="0">
                <a:blip r:embed="rId2"/>
                <a:stretch>
                  <a:fillRect l="-1677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2819400" y="2814060"/>
                <a:ext cx="5902725" cy="193513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smtClean="0"/>
                  <a:t>Estimator 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b="0" i="1" baseline="-25000" smtClean="0">
                              <a:latin typeface="Cambria Math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  <m:r>
                            <a:rPr lang="en-US" i="1"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814060"/>
                <a:ext cx="5902725" cy="1935135"/>
              </a:xfrm>
              <a:prstGeom prst="rect">
                <a:avLst/>
              </a:prstGeom>
              <a:blipFill rotWithShape="1">
                <a:blip r:embed="rId3"/>
                <a:stretch>
                  <a:fillRect l="-2577" t="-1567" r="-1340" b="-2821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322363" y="4243777"/>
                <a:ext cx="622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63" y="4243777"/>
                <a:ext cx="62254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77376" y="4624777"/>
                <a:ext cx="6225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376" y="4624777"/>
                <a:ext cx="62254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95292" y="4818755"/>
                <a:ext cx="619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292" y="4818755"/>
                <a:ext cx="61991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43400" y="5010867"/>
                <a:ext cx="6225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010867"/>
                <a:ext cx="62254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470587" y="5254389"/>
                <a:ext cx="6225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87" y="5254389"/>
                <a:ext cx="62254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270384" y="5772869"/>
                <a:ext cx="6864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384" y="5772869"/>
                <a:ext cx="686406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81000" y="4611538"/>
                <a:ext cx="609600" cy="1676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11538"/>
                <a:ext cx="609600" cy="16764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295400" y="4992538"/>
                <a:ext cx="6096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92538"/>
                <a:ext cx="609600" cy="12954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209800" y="5221138"/>
                <a:ext cx="609600" cy="110346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221138"/>
                <a:ext cx="609600" cy="110346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76600" y="5449738"/>
                <a:ext cx="609600" cy="828136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449738"/>
                <a:ext cx="609600" cy="82813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343400" y="5556100"/>
                <a:ext cx="533400" cy="7318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556100"/>
                <a:ext cx="533400" cy="731838"/>
              </a:xfrm>
              <a:prstGeom prst="rect">
                <a:avLst/>
              </a:prstGeom>
              <a:blipFill rotWithShape="0">
                <a:blip r:embed="rId14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410200" y="5810250"/>
                <a:ext cx="609600" cy="46762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810250"/>
                <a:ext cx="609600" cy="46762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07963" y="3890094"/>
                <a:ext cx="614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" y="3890094"/>
                <a:ext cx="614271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1295400" y="2079424"/>
                <a:ext cx="6158338" cy="589116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dirty="0" smtClean="0">
                    <a:solidFill>
                      <a:schemeClr val="tx2"/>
                    </a:solidFill>
                  </a:rPr>
                  <a:t>!! 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𝑖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i="1" dirty="0">
                    <a:solidFill>
                      <a:schemeClr val="tx2"/>
                    </a:solidFill>
                  </a:rPr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079424"/>
                <a:ext cx="6158338" cy="589116"/>
              </a:xfrm>
              <a:prstGeom prst="rect">
                <a:avLst/>
              </a:prstGeom>
              <a:blipFill rotWithShape="0">
                <a:blip r:embed="rId17"/>
                <a:stretch>
                  <a:fillRect t="-9278" b="-17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046032" y="5494474"/>
                <a:ext cx="48411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Unbiased (when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&gt;0 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⇒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r>
                  <a:rPr lang="en-US" sz="2400" dirty="0" smtClean="0"/>
                  <a:t>What can we say on quality?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32" y="5494474"/>
                <a:ext cx="4841167" cy="830997"/>
              </a:xfrm>
              <a:prstGeom prst="rect">
                <a:avLst/>
              </a:prstGeom>
              <a:blipFill rotWithShape="0">
                <a:blip r:embed="rId18"/>
                <a:stretch>
                  <a:fillRect l="-2015" t="-56934" b="-27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981700" y="4880310"/>
            <a:ext cx="5825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lvl="1"/>
            <a:r>
              <a:rPr lang="en-US" sz="2400" smtClean="0">
                <a:solidFill>
                  <a:srgbClr val="00B050"/>
                </a:solidFill>
              </a:rPr>
              <a:t>Sum</a:t>
            </a:r>
            <a:r>
              <a:rPr lang="en-US" sz="2400" smtClean="0"/>
              <a:t> </a:t>
            </a:r>
            <a:r>
              <a:rPr lang="en-US" sz="2400" dirty="0" smtClean="0"/>
              <a:t>Estimator = sum of per-key estimates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19100" y="244929"/>
                <a:ext cx="11353800" cy="609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Poisson Sampling: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minimizes variance?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100" y="244929"/>
                <a:ext cx="11353800" cy="609600"/>
              </a:xfrm>
              <a:blipFill rotWithShape="0">
                <a:blip r:embed="rId3"/>
                <a:stretch>
                  <a:fillRect t="-25000" b="-5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429986" y="1876425"/>
                <a:ext cx="11381014" cy="9906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 smtClean="0">
                    <a:solidFill>
                      <a:schemeClr val="tx2"/>
                    </a:solidFill>
                    <a:latin typeface="Cambria Math"/>
                  </a:rPr>
                  <a:t>Optimization problem</a:t>
                </a:r>
                <a:r>
                  <a:rPr lang="en-US" u="sng" dirty="0">
                    <a:latin typeface="Cambria Math"/>
                  </a:rPr>
                  <a:t>:</a:t>
                </a:r>
                <a:r>
                  <a:rPr lang="en-US" dirty="0">
                    <a:latin typeface="Cambria Math"/>
                  </a:rPr>
                  <a:t>  </a:t>
                </a:r>
                <a:r>
                  <a:rPr lang="en-US" dirty="0" smtClean="0">
                    <a:latin typeface="Cambria Math"/>
                  </a:rPr>
                  <a:t>For </a:t>
                </a:r>
                <a:r>
                  <a:rPr lang="en-US" dirty="0">
                    <a:latin typeface="Cambria Math"/>
                  </a:rPr>
                  <a:t>sample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>
                    <a:latin typeface="Cambria Math"/>
                  </a:rPr>
                  <a:t>, minimize </a:t>
                </a:r>
                <a:r>
                  <a:rPr lang="en-US" i="1" dirty="0">
                    <a:latin typeface="Cambria Math"/>
                  </a:rPr>
                  <a:t>sum of </a:t>
                </a:r>
                <a:r>
                  <a:rPr lang="en-US" i="1" dirty="0" smtClean="0">
                    <a:latin typeface="Cambria Math"/>
                  </a:rPr>
                  <a:t>per-key </a:t>
                </a:r>
                <a:r>
                  <a:rPr lang="en-US" i="1" dirty="0">
                    <a:latin typeface="Cambria Math"/>
                  </a:rPr>
                  <a:t>variances</a:t>
                </a:r>
                <a:r>
                  <a:rPr lang="en-US" dirty="0">
                    <a:latin typeface="Cambria Math"/>
                  </a:rPr>
                  <a:t>. </a:t>
                </a:r>
                <a:endParaRPr lang="en-US" dirty="0">
                  <a:solidFill>
                    <a:schemeClr val="tx2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86" y="1876425"/>
                <a:ext cx="11381014" cy="990600"/>
              </a:xfrm>
              <a:prstGeom prst="rect">
                <a:avLst/>
              </a:prstGeom>
              <a:blipFill rotWithShape="0">
                <a:blip r:embed="rId4"/>
                <a:stretch>
                  <a:fillRect l="-1393" t="-8025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763486" y="3181350"/>
                <a:ext cx="8229600" cy="2590800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>
                    <a:latin typeface="Cambria Math"/>
                  </a:rPr>
                  <a:t>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u="sng" dirty="0"/>
                  <a:t>Such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86" y="3181350"/>
                <a:ext cx="8229600" cy="2590800"/>
              </a:xfrm>
              <a:prstGeom prst="rect">
                <a:avLst/>
              </a:prstGeom>
              <a:blipFill rotWithShape="0">
                <a:blip r:embed="rId5"/>
                <a:stretch>
                  <a:fillRect l="-1852" t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00693" y="838200"/>
                <a:ext cx="11555186" cy="1118507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0" dirty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charset="0"/>
                            </a:rPr>
                            <m:t>Var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3" y="838200"/>
                <a:ext cx="11555186" cy="11185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429986" y="5981700"/>
            <a:ext cx="10972800" cy="5524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mtClean="0">
                <a:solidFill>
                  <a:schemeClr val="tx2"/>
                </a:solidFill>
                <a:latin typeface="Cambria Math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Cambria Math"/>
              </a:rPr>
              <a:t>variance of population weight estimate, expected variance of a “random” subset)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6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Probability Proportional to Size (PPS)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21132" y="4648200"/>
                <a:ext cx="8458200" cy="12954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>
                    <a:solidFill>
                      <a:schemeClr val="tx2"/>
                    </a:solidFill>
                  </a:rPr>
                  <a:t>Lemma: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 </a:t>
                </a:r>
                <a:r>
                  <a:rPr lang="en-US" dirty="0" smtClean="0"/>
                  <a:t> A solution must be such that each key is sampled 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:  That is,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min</m:t>
                    </m:r>
                    <m: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{1,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1132" y="4648200"/>
                <a:ext cx="8458200" cy="1295400"/>
              </a:xfrm>
              <a:blipFill rotWithShape="0">
                <a:blip r:embed="rId3"/>
                <a:stretch>
                  <a:fillRect l="-1730" t="-12264" r="-1081" b="-7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024332" y="1676400"/>
                <a:ext cx="8229600" cy="2590800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>
                    <a:latin typeface="Cambria Math"/>
                  </a:rPr>
                  <a:t>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u="sng" dirty="0"/>
                  <a:t>Such that 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2" y="1676400"/>
                <a:ext cx="8229600" cy="2590800"/>
              </a:xfrm>
              <a:prstGeom prst="rect">
                <a:avLst/>
              </a:prstGeom>
              <a:blipFill rotWithShape="1">
                <a:blip r:embed="rId4"/>
                <a:stretch>
                  <a:fillRect l="-1852" t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2895600" y="5863166"/>
            <a:ext cx="609600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We show proof for 2 items…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5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 smtClean="0"/>
              <a:t>PPS minimizes variance: 2 keys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852" y="1043808"/>
                <a:ext cx="10972800" cy="3657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Minimize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≤1</m:t>
                    </m:r>
                  </m:oMath>
                </a14:m>
                <a:endParaRPr lang="en-US" sz="2400" b="0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Same as minimizing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Take derivative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  <m:r>
                          <a:rPr lang="en-US" sz="2400" b="0" i="0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400" i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 Second derivative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≥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 err="1" smtClean="0"/>
                  <a:t>extremum</a:t>
                </a:r>
                <a:r>
                  <a:rPr lang="en-US" sz="2400" dirty="0" smtClean="0"/>
                  <a:t> is minimum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852" y="1043808"/>
                <a:ext cx="10972800" cy="3657600"/>
              </a:xfrm>
              <a:blipFill rotWithShape="0">
                <a:blip r:embed="rId3"/>
                <a:stretch>
                  <a:fillRect l="-889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2A772-9468-4D55-ACCB-FE381C55902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1000" y="4666995"/>
                <a:ext cx="108204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Extension for full proof: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latin typeface="Cambria Math" charset="0"/>
                      </a:rPr>
                      <m:t>&gt;1</m:t>
                    </m:r>
                  </m:oMath>
                </a14:m>
                <a:r>
                  <a:rPr lang="en-US" sz="2400" dirty="0" smtClean="0"/>
                  <a:t>, we do same.  If we get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&gt;1</m:t>
                    </m:r>
                  </m:oMath>
                </a14:m>
                <a:r>
                  <a:rPr lang="en-US" sz="2400" dirty="0" smtClean="0"/>
                  <a:t>, say </a:t>
                </a:r>
                <a:r>
                  <a:rPr lang="en-US" sz="2400" dirty="0" err="1" smtClean="0"/>
                  <a:t>wlog</a:t>
                </a:r>
                <a:r>
                  <a:rPr lang="en-US" sz="24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&gt;1</m:t>
                    </m:r>
                  </m:oMath>
                </a14:m>
                <a:r>
                  <a:rPr lang="en-US" sz="2400" dirty="0" smtClean="0"/>
                  <a:t> the constrained opt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keys, we can use this to show that any solution that does not have our form can be improved (and hence is not optimal).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66995"/>
                <a:ext cx="10820400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901" t="-5975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86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6|2.8|0.5|0.4|0.7|0.7|0.8|1.2|16.4|11|1.2|9.9|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2C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2C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27712</TotalTime>
  <Words>5582</Words>
  <Application>Microsoft Office PowerPoint</Application>
  <PresentationFormat>自定义</PresentationFormat>
  <Paragraphs>524</Paragraphs>
  <Slides>40</Slides>
  <Notes>21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Theme</vt:lpstr>
      <vt:lpstr>Big Data Applied Algorithms</vt:lpstr>
      <vt:lpstr>Course Information</vt:lpstr>
      <vt:lpstr>Overview</vt:lpstr>
      <vt:lpstr>Weighted Sampling</vt:lpstr>
      <vt:lpstr>Poisson Sampling</vt:lpstr>
      <vt:lpstr>Poisson Samples: Subset Weight Estimation</vt:lpstr>
      <vt:lpstr>Poisson Sampling: Which p_i minimizes variance?</vt:lpstr>
      <vt:lpstr>Probability Proportional to Size (PPS)</vt:lpstr>
      <vt:lpstr>PPS minimizes variance: 2 keys</vt:lpstr>
      <vt:lpstr>PPS: Estimation Quality of subset weight</vt:lpstr>
      <vt:lpstr>PPS scheme by proportion factor α</vt:lpstr>
      <vt:lpstr>bottom-k/order/weighted-reservoir sample: General form</vt:lpstr>
      <vt:lpstr>Useful r(x,w)</vt:lpstr>
      <vt:lpstr>Weighted bottom-k: Inverse probability estimates for subset weight</vt:lpstr>
      <vt:lpstr>Weighted Sampling without Replacement (ppswor)</vt:lpstr>
      <vt:lpstr>Weighted Sampling without Replacement (ppswor)</vt:lpstr>
      <vt:lpstr>Unaggregated data elements</vt:lpstr>
      <vt:lpstr>Weighted Sampling by frequency</vt:lpstr>
      <vt:lpstr>Ppswor bottom-k by frequency</vt:lpstr>
      <vt:lpstr>Next:   Data sets relations from sketches</vt:lpstr>
      <vt:lpstr>Relations of data sets from their sketches</vt:lpstr>
      <vt:lpstr>Relations of data sets from their sketches</vt:lpstr>
      <vt:lpstr>Useful relations that can be estimated from minhash sketches/coordinated samples</vt:lpstr>
      <vt:lpstr>Weighted Jaccard</vt:lpstr>
      <vt:lpstr>Cosine Similarity</vt:lpstr>
      <vt:lpstr>Relation from sketches:  Applications</vt:lpstr>
      <vt:lpstr>Search example</vt:lpstr>
      <vt:lpstr>Elimination of near duplicates</vt:lpstr>
      <vt:lpstr>Elimination of near duplicates</vt:lpstr>
      <vt:lpstr>Elimination of near duplicates</vt:lpstr>
      <vt:lpstr>Document Similarity</vt:lpstr>
      <vt:lpstr>Similarity of text documents</vt:lpstr>
      <vt:lpstr>Jaccard Similarity</vt:lpstr>
      <vt:lpstr>Jaccard Similarity from MinHash sketches</vt:lpstr>
      <vt:lpstr>k-mins sketches: Jaccard estimation</vt:lpstr>
      <vt:lpstr>Bottom-k sketches: Jaccard estimation</vt:lpstr>
      <vt:lpstr>Bottom-k sketches: better estimate</vt:lpstr>
      <vt:lpstr>Bottom-k sketches: better estimate</vt:lpstr>
      <vt:lpstr>Sampling/Distinct counting/Min-Hash sketches bibliography 1</vt:lpstr>
      <vt:lpstr>Distinct counting/Min-Hash sketches bibliography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Edith Cohen</dc:creator>
  <cp:lastModifiedBy>lenovo</cp:lastModifiedBy>
  <cp:revision>624</cp:revision>
  <cp:lastPrinted>2017-11-07T12:06:38Z</cp:lastPrinted>
  <dcterms:created xsi:type="dcterms:W3CDTF">2013-10-23T02:07:39Z</dcterms:created>
  <dcterms:modified xsi:type="dcterms:W3CDTF">2024-10-11T00:08:23Z</dcterms:modified>
</cp:coreProperties>
</file>